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3" r:id="rId56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1074" y="5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png>
</file>

<file path=ppt/media/image39.jpg>
</file>

<file path=ppt/media/image4.jp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961631" y="2138311"/>
            <a:ext cx="5220737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83836" y="4240660"/>
            <a:ext cx="3576327" cy="863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CACACA"/>
                </a:solidFill>
                <a:latin typeface="Times New Roman"/>
                <a:cs typeface="Times New Roman"/>
              </a:defRPr>
            </a:lvl1pPr>
          </a:lstStyle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‹#›</a:t>
            </a:fld>
            <a:endParaRPr spc="3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CACAC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CACACA"/>
                </a:solidFill>
                <a:latin typeface="Times New Roman"/>
                <a:cs typeface="Times New Roman"/>
              </a:defRPr>
            </a:lvl1pPr>
          </a:lstStyle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‹#›</a:t>
            </a:fld>
            <a:endParaRPr spc="3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CACACA"/>
                </a:solidFill>
                <a:latin typeface="Times New Roman"/>
                <a:cs typeface="Times New Roman"/>
              </a:defRPr>
            </a:lvl1pPr>
          </a:lstStyle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‹#›</a:t>
            </a:fld>
            <a:endParaRPr spc="3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CACACA"/>
                </a:solidFill>
                <a:latin typeface="Times New Roman"/>
                <a:cs typeface="Times New Roman"/>
              </a:defRPr>
            </a:lvl1pPr>
          </a:lstStyle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‹#›</a:t>
            </a:fld>
            <a:endParaRPr spc="3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CACACA"/>
                </a:solidFill>
                <a:latin typeface="Times New Roman"/>
                <a:cs typeface="Times New Roman"/>
              </a:defRPr>
            </a:lvl1pPr>
          </a:lstStyle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‹#›</a:t>
            </a:fld>
            <a:endParaRPr spc="3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0"/>
                </a:moveTo>
                <a:lnTo>
                  <a:pt x="9143999" y="0"/>
                </a:lnTo>
                <a:lnTo>
                  <a:pt x="9143999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37474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95825" y="2973041"/>
            <a:ext cx="3352349" cy="756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69603" y="1527743"/>
            <a:ext cx="8204792" cy="4216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rgbClr val="CACAC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5/6/2019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41950" y="6387465"/>
            <a:ext cx="236854" cy="2419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CACACA"/>
                </a:solidFill>
                <a:latin typeface="Times New Roman"/>
                <a:cs typeface="Times New Roman"/>
              </a:defRPr>
            </a:lvl1pPr>
          </a:lstStyle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‹#›</a:t>
            </a:fld>
            <a:endParaRPr spc="3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hyperlink" Target="https://docs.docker.com/engine/userguide/eng-image/dockerfile_best-practices/#the-dockerfile-instructions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hyperlink" Target="https://github.com/docker/distribution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hyperlink" Target="https://hub.docker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6499875" y="229449"/>
            <a:ext cx="2427424" cy="14117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3429000" y="2743200"/>
            <a:ext cx="2610369" cy="939800"/>
          </a:xfrm>
        </p:spPr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Docker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10</a:t>
            </a:fld>
            <a:endParaRPr spc="30" dirty="0"/>
          </a:p>
        </p:txBody>
      </p:sp>
      <p:sp>
        <p:nvSpPr>
          <p:cNvPr id="3" name="object 3"/>
          <p:cNvSpPr txBox="1"/>
          <p:nvPr/>
        </p:nvSpPr>
        <p:spPr>
          <a:xfrm>
            <a:off x="841925" y="2327843"/>
            <a:ext cx="7919084" cy="18021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25" dirty="0">
                <a:solidFill>
                  <a:srgbClr val="FCE4CD"/>
                </a:solidFill>
                <a:latin typeface="Times New Roman"/>
                <a:cs typeface="Times New Roman"/>
              </a:rPr>
              <a:t>“Everything </a:t>
            </a:r>
            <a:r>
              <a:rPr sz="3000" spc="90" dirty="0">
                <a:solidFill>
                  <a:srgbClr val="FCE4CD"/>
                </a:solidFill>
                <a:latin typeface="Times New Roman"/>
                <a:cs typeface="Times New Roman"/>
              </a:rPr>
              <a:t>at </a:t>
            </a:r>
            <a:r>
              <a:rPr sz="3000" spc="20" dirty="0">
                <a:solidFill>
                  <a:srgbClr val="FCE4CD"/>
                </a:solidFill>
                <a:latin typeface="Times New Roman"/>
                <a:cs typeface="Times New Roman"/>
              </a:rPr>
              <a:t>Google, </a:t>
            </a:r>
            <a:r>
              <a:rPr sz="3000" spc="85" dirty="0">
                <a:solidFill>
                  <a:srgbClr val="FCE4CD"/>
                </a:solidFill>
                <a:latin typeface="Times New Roman"/>
                <a:cs typeface="Times New Roman"/>
              </a:rPr>
              <a:t>from </a:t>
            </a:r>
            <a:r>
              <a:rPr sz="3000" spc="50" dirty="0">
                <a:solidFill>
                  <a:srgbClr val="FCE4CD"/>
                </a:solidFill>
                <a:latin typeface="Times New Roman"/>
                <a:cs typeface="Times New Roman"/>
              </a:rPr>
              <a:t>Search </a:t>
            </a:r>
            <a:r>
              <a:rPr sz="3000" spc="114" dirty="0">
                <a:solidFill>
                  <a:srgbClr val="FCE4CD"/>
                </a:solidFill>
                <a:latin typeface="Times New Roman"/>
                <a:cs typeface="Times New Roman"/>
              </a:rPr>
              <a:t>to</a:t>
            </a:r>
            <a:r>
              <a:rPr sz="3000" spc="-265" dirty="0">
                <a:solidFill>
                  <a:srgbClr val="FCE4CD"/>
                </a:solidFill>
                <a:latin typeface="Times New Roman"/>
                <a:cs typeface="Times New Roman"/>
              </a:rPr>
              <a:t> </a:t>
            </a:r>
            <a:r>
              <a:rPr sz="3000" spc="30" dirty="0">
                <a:solidFill>
                  <a:srgbClr val="FCE4CD"/>
                </a:solidFill>
                <a:latin typeface="Times New Roman"/>
                <a:cs typeface="Times New Roman"/>
              </a:rPr>
              <a:t>Gmail,</a:t>
            </a:r>
            <a:endParaRPr sz="3000" dirty="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2175"/>
              </a:spcBef>
            </a:pPr>
            <a:r>
              <a:rPr sz="3000" spc="-15" dirty="0">
                <a:solidFill>
                  <a:srgbClr val="FCE4CD"/>
                </a:solidFill>
                <a:latin typeface="Times New Roman"/>
                <a:cs typeface="Times New Roman"/>
              </a:rPr>
              <a:t>is </a:t>
            </a:r>
            <a:r>
              <a:rPr sz="3000" spc="50" dirty="0">
                <a:solidFill>
                  <a:srgbClr val="FCE4CD"/>
                </a:solidFill>
                <a:latin typeface="Times New Roman"/>
                <a:cs typeface="Times New Roman"/>
              </a:rPr>
              <a:t>packaged </a:t>
            </a:r>
            <a:r>
              <a:rPr sz="3000" spc="114" dirty="0">
                <a:solidFill>
                  <a:srgbClr val="FCE4CD"/>
                </a:solidFill>
                <a:latin typeface="Times New Roman"/>
                <a:cs typeface="Times New Roman"/>
              </a:rPr>
              <a:t>and </a:t>
            </a:r>
            <a:r>
              <a:rPr sz="3000" spc="150" dirty="0">
                <a:solidFill>
                  <a:srgbClr val="FCE4CD"/>
                </a:solidFill>
                <a:latin typeface="Times New Roman"/>
                <a:cs typeface="Times New Roman"/>
              </a:rPr>
              <a:t>run </a:t>
            </a:r>
            <a:r>
              <a:rPr sz="3000" spc="85" dirty="0">
                <a:solidFill>
                  <a:srgbClr val="FCE4CD"/>
                </a:solidFill>
                <a:latin typeface="Times New Roman"/>
                <a:cs typeface="Times New Roman"/>
              </a:rPr>
              <a:t>in </a:t>
            </a:r>
            <a:r>
              <a:rPr sz="3000" spc="35" dirty="0">
                <a:solidFill>
                  <a:srgbClr val="FCE4CD"/>
                </a:solidFill>
                <a:latin typeface="Times New Roman"/>
                <a:cs typeface="Times New Roman"/>
              </a:rPr>
              <a:t>a </a:t>
            </a:r>
            <a:r>
              <a:rPr sz="3000" spc="40" dirty="0">
                <a:solidFill>
                  <a:srgbClr val="FCE4CD"/>
                </a:solidFill>
                <a:latin typeface="Times New Roman"/>
                <a:cs typeface="Times New Roman"/>
              </a:rPr>
              <a:t>Linux</a:t>
            </a:r>
            <a:r>
              <a:rPr sz="3000" spc="-440" dirty="0">
                <a:solidFill>
                  <a:srgbClr val="FCE4CD"/>
                </a:solidFill>
                <a:latin typeface="Times New Roman"/>
                <a:cs typeface="Times New Roman"/>
              </a:rPr>
              <a:t> </a:t>
            </a:r>
            <a:r>
              <a:rPr sz="3000" spc="30" dirty="0">
                <a:solidFill>
                  <a:srgbClr val="FCE4CD"/>
                </a:solidFill>
                <a:latin typeface="Times New Roman"/>
                <a:cs typeface="Times New Roman"/>
              </a:rPr>
              <a:t>container.”</a:t>
            </a:r>
            <a:endParaRPr sz="3000" dirty="0">
              <a:latin typeface="Times New Roman"/>
              <a:cs typeface="Times New Roman"/>
            </a:endParaRPr>
          </a:p>
          <a:p>
            <a:pPr marL="3542029">
              <a:lnSpc>
                <a:spcPct val="100000"/>
              </a:lnSpc>
              <a:spcBef>
                <a:spcPts val="2215"/>
              </a:spcBef>
            </a:pPr>
            <a:r>
              <a:rPr sz="2000" spc="15" dirty="0">
                <a:solidFill>
                  <a:srgbClr val="CACACA"/>
                </a:solidFill>
                <a:latin typeface="Times New Roman"/>
                <a:cs typeface="Times New Roman"/>
              </a:rPr>
              <a:t>Eric </a:t>
            </a:r>
            <a:r>
              <a:rPr sz="2000" spc="10" dirty="0">
                <a:solidFill>
                  <a:srgbClr val="CACACA"/>
                </a:solidFill>
                <a:latin typeface="Times New Roman"/>
                <a:cs typeface="Times New Roman"/>
              </a:rPr>
              <a:t>Brewer, </a:t>
            </a:r>
            <a:r>
              <a:rPr sz="2000" spc="-15" dirty="0">
                <a:solidFill>
                  <a:srgbClr val="CACACA"/>
                </a:solidFill>
                <a:latin typeface="Times New Roman"/>
                <a:cs typeface="Times New Roman"/>
              </a:rPr>
              <a:t>VP </a:t>
            </a:r>
            <a:r>
              <a:rPr sz="2000" spc="10" dirty="0">
                <a:solidFill>
                  <a:srgbClr val="CACACA"/>
                </a:solidFill>
                <a:latin typeface="Times New Roman"/>
                <a:cs typeface="Times New Roman"/>
              </a:rPr>
              <a:t>of </a:t>
            </a:r>
            <a:r>
              <a:rPr sz="2000" spc="30" dirty="0">
                <a:solidFill>
                  <a:srgbClr val="CACACA"/>
                </a:solidFill>
                <a:latin typeface="Times New Roman"/>
                <a:cs typeface="Times New Roman"/>
              </a:rPr>
              <a:t>Google</a:t>
            </a:r>
            <a:r>
              <a:rPr sz="2000" spc="-40" dirty="0">
                <a:solidFill>
                  <a:srgbClr val="CACACA"/>
                </a:solidFill>
                <a:latin typeface="Times New Roman"/>
                <a:cs typeface="Times New Roman"/>
              </a:rPr>
              <a:t> </a:t>
            </a:r>
            <a:r>
              <a:rPr sz="2000" spc="55" dirty="0">
                <a:solidFill>
                  <a:srgbClr val="CACACA"/>
                </a:solidFill>
                <a:latin typeface="Times New Roman"/>
                <a:cs typeface="Times New Roman"/>
              </a:rPr>
              <a:t>Infrastructure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276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42062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sz="3000" dirty="0">
                <a:solidFill>
                  <a:schemeClr val="bg1"/>
                </a:solidFill>
                <a:latin typeface="Times New Roman"/>
                <a:cs typeface="Times New Roman"/>
              </a:rPr>
              <a:t>Survey, </a:t>
            </a:r>
            <a:r>
              <a:rPr sz="3000" spc="-55" dirty="0">
                <a:solidFill>
                  <a:schemeClr val="bg1"/>
                </a:solidFill>
                <a:latin typeface="Times New Roman"/>
                <a:cs typeface="Times New Roman"/>
              </a:rPr>
              <a:t>2016</a:t>
            </a:r>
            <a:r>
              <a:rPr sz="3000" spc="-1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30" dirty="0">
                <a:solidFill>
                  <a:schemeClr val="bg1"/>
                </a:solidFill>
                <a:latin typeface="Times New Roman"/>
                <a:cs typeface="Times New Roman"/>
              </a:rPr>
              <a:t>(1)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79337" y="2257175"/>
            <a:ext cx="8185325" cy="37480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11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276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425005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sz="3000" dirty="0">
                <a:solidFill>
                  <a:schemeClr val="bg1"/>
                </a:solidFill>
                <a:latin typeface="Times New Roman"/>
                <a:cs typeface="Times New Roman"/>
              </a:rPr>
              <a:t>Survey, </a:t>
            </a:r>
            <a:r>
              <a:rPr sz="3000" spc="-55" dirty="0">
                <a:solidFill>
                  <a:schemeClr val="bg1"/>
                </a:solidFill>
                <a:latin typeface="Times New Roman"/>
                <a:cs typeface="Times New Roman"/>
              </a:rPr>
              <a:t>2016</a:t>
            </a:r>
            <a:r>
              <a:rPr sz="3000" spc="-1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145" dirty="0">
                <a:solidFill>
                  <a:schemeClr val="bg1"/>
                </a:solidFill>
                <a:latin typeface="Times New Roman"/>
                <a:cs typeface="Times New Roman"/>
              </a:rPr>
              <a:t>(2)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79337" y="2254324"/>
            <a:ext cx="8185324" cy="398702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12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276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42354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sz="3000" dirty="0">
                <a:solidFill>
                  <a:schemeClr val="bg1"/>
                </a:solidFill>
                <a:latin typeface="Times New Roman"/>
                <a:cs typeface="Times New Roman"/>
              </a:rPr>
              <a:t>Survey, </a:t>
            </a:r>
            <a:r>
              <a:rPr sz="3000" spc="-55" dirty="0">
                <a:solidFill>
                  <a:schemeClr val="bg1"/>
                </a:solidFill>
                <a:latin typeface="Times New Roman"/>
                <a:cs typeface="Times New Roman"/>
              </a:rPr>
              <a:t>2016</a:t>
            </a:r>
            <a:r>
              <a:rPr sz="3000" spc="-13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105" dirty="0">
                <a:solidFill>
                  <a:schemeClr val="bg1"/>
                </a:solidFill>
                <a:latin typeface="Times New Roman"/>
                <a:cs typeface="Times New Roman"/>
              </a:rPr>
              <a:t>(3)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79337" y="2235075"/>
            <a:ext cx="8185324" cy="40062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13</a:t>
            </a:fld>
            <a:endParaRPr spc="3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384725" y="648103"/>
            <a:ext cx="276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42519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sz="3000" dirty="0">
                <a:solidFill>
                  <a:schemeClr val="bg1"/>
                </a:solidFill>
                <a:latin typeface="Times New Roman"/>
                <a:cs typeface="Times New Roman"/>
              </a:rPr>
              <a:t>Survey, </a:t>
            </a:r>
            <a:r>
              <a:rPr sz="3000" spc="-55" dirty="0">
                <a:solidFill>
                  <a:schemeClr val="bg1"/>
                </a:solidFill>
                <a:latin typeface="Times New Roman"/>
                <a:cs typeface="Times New Roman"/>
              </a:rPr>
              <a:t>2016</a:t>
            </a:r>
            <a:r>
              <a:rPr sz="3000" spc="-1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150" dirty="0">
                <a:solidFill>
                  <a:schemeClr val="bg1"/>
                </a:solidFill>
                <a:latin typeface="Times New Roman"/>
                <a:cs typeface="Times New Roman"/>
              </a:rPr>
              <a:t>(4)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79337" y="2225225"/>
            <a:ext cx="8185324" cy="40161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14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276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648103"/>
            <a:ext cx="58229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giải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quyết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15</a:t>
            </a:fld>
            <a:endParaRPr spc="30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469603" y="1527743"/>
            <a:ext cx="8204792" cy="3647793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384175" indent="-347980">
              <a:spcBef>
                <a:spcPts val="525"/>
              </a:spcBef>
              <a:buChar char="-"/>
              <a:tabLst>
                <a:tab pos="842010" algn="l"/>
                <a:tab pos="842644" algn="l"/>
              </a:tabLst>
            </a:pPr>
            <a:r>
              <a:rPr lang="vi-VN" spc="-5" dirty="0">
                <a:solidFill>
                  <a:schemeClr val="bg1"/>
                </a:solidFill>
              </a:rPr>
              <a:t>Một ứng dụng cần một phụ thuộc được nâng cấp nhưng ứng dụng kia thì không</a:t>
            </a:r>
            <a:r>
              <a:rPr lang="vi-VN" spc="-5" dirty="0" smtClean="0">
                <a:solidFill>
                  <a:schemeClr val="bg1"/>
                </a:solidFill>
              </a:rPr>
              <a:t>?</a:t>
            </a:r>
            <a:endParaRPr lang="en-US" spc="-5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84175" indent="-347980">
              <a:spcBef>
                <a:spcPts val="525"/>
              </a:spcBef>
              <a:buChar char="-"/>
              <a:tabLst>
                <a:tab pos="842010" algn="l"/>
                <a:tab pos="842644" algn="l"/>
              </a:tabLst>
            </a:pPr>
            <a:r>
              <a:rPr lang="en-US" spc="-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Bạn</a:t>
            </a:r>
            <a:r>
              <a:rPr lang="en-US"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xóa</a:t>
            </a:r>
            <a:r>
              <a:rPr lang="en-US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ứng</a:t>
            </a:r>
            <a:r>
              <a:rPr lang="en-US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dụng</a:t>
            </a:r>
            <a:r>
              <a:rPr lang="en-US" spc="-5" dirty="0">
                <a:solidFill>
                  <a:schemeClr val="bg1"/>
                </a:solidFill>
                <a:latin typeface="Times New Roman"/>
                <a:cs typeface="Times New Roman"/>
              </a:rPr>
              <a:t>? </a:t>
            </a:r>
            <a:r>
              <a:rPr lang="en-US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Nó</a:t>
            </a:r>
            <a:r>
              <a:rPr lang="en-US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thực</a:t>
            </a:r>
            <a:r>
              <a:rPr lang="en-US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sự</a:t>
            </a:r>
            <a:r>
              <a:rPr lang="en-US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đã</a:t>
            </a:r>
            <a:r>
              <a:rPr lang="en-US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biến</a:t>
            </a:r>
            <a:r>
              <a:rPr lang="en-US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mất</a:t>
            </a:r>
            <a:r>
              <a:rPr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?</a:t>
            </a:r>
            <a:endParaRPr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84175" indent="-347980">
              <a:spcBef>
                <a:spcPts val="525"/>
              </a:spcBef>
              <a:buChar char="-"/>
              <a:tabLst>
                <a:tab pos="842010" algn="l"/>
                <a:tab pos="842644" algn="l"/>
              </a:tabLst>
            </a:pPr>
            <a:r>
              <a:rPr lang="en-US" spc="10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Bạn</a:t>
            </a:r>
            <a:r>
              <a:rPr lang="en-US" spc="10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có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thể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loại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bỏ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dependencies</a:t>
            </a:r>
            <a:r>
              <a:rPr lang="en-US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cũ</a:t>
            </a:r>
            <a:r>
              <a:rPr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?</a:t>
            </a:r>
            <a:endParaRPr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84175" marR="5080" indent="-347980">
              <a:lnSpc>
                <a:spcPct val="114599"/>
              </a:lnSpc>
              <a:buChar char="-"/>
              <a:tabLst>
                <a:tab pos="842010" algn="l"/>
                <a:tab pos="842644" algn="l"/>
              </a:tabLst>
            </a:pPr>
            <a:r>
              <a:rPr lang="en-US" spc="10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Bạn</a:t>
            </a:r>
            <a:r>
              <a:rPr lang="en-US" spc="10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có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thể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nhớ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tất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cả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thay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đổi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bạn</a:t>
            </a:r>
            <a:r>
              <a:rPr lang="en-US" spc="10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phải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thực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hiện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để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cài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đặt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phần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mềm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mà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bạn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muốn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xóa</a:t>
            </a:r>
            <a:r>
              <a:rPr lang="en-US" spc="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pc="105" dirty="0" err="1">
                <a:solidFill>
                  <a:schemeClr val="bg1"/>
                </a:solidFill>
                <a:latin typeface="Times New Roman"/>
                <a:cs typeface="Times New Roman"/>
              </a:rPr>
              <a:t>không</a:t>
            </a:r>
            <a:r>
              <a:rPr spc="15" dirty="0" smtClean="0">
                <a:solidFill>
                  <a:schemeClr val="bg1"/>
                </a:solidFill>
                <a:latin typeface="Times New Roman"/>
                <a:cs typeface="Times New Roman"/>
              </a:rPr>
              <a:t>?</a:t>
            </a:r>
            <a:endParaRPr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17617" y="1597466"/>
            <a:ext cx="63442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2400" spc="-5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lang="en-US" sz="24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Ví</a:t>
            </a:r>
            <a:r>
              <a:rPr lang="en-US" sz="24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dụ</a:t>
            </a:r>
            <a:r>
              <a:rPr lang="en-US" sz="24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về</a:t>
            </a:r>
            <a:r>
              <a:rPr lang="en-US" sz="24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24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quan</a:t>
            </a:r>
            <a:r>
              <a:rPr lang="en-US" sz="24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hệ</a:t>
            </a:r>
            <a:r>
              <a:rPr lang="en-US" sz="24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của</a:t>
            </a:r>
            <a:r>
              <a:rPr lang="en-US" sz="24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depandency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17617" y="3677726"/>
            <a:ext cx="7473950" cy="8622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6550" marR="5080" indent="-324485">
              <a:lnSpc>
                <a:spcPct val="114599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2400" spc="-5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lang="en-US" sz="24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24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chương</a:t>
            </a:r>
            <a:r>
              <a:rPr lang="en-US" sz="24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trình</a:t>
            </a:r>
            <a:r>
              <a:rPr sz="24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chạy</a:t>
            </a:r>
            <a:r>
              <a:rPr lang="en-US" sz="2400" spc="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trong</a:t>
            </a:r>
            <a:r>
              <a:rPr lang="en-US" sz="2400" spc="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containers </a:t>
            </a:r>
            <a:r>
              <a:rPr lang="en-US" sz="2400" spc="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với</a:t>
            </a:r>
            <a:r>
              <a:rPr lang="en-US"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bản</a:t>
            </a:r>
            <a:r>
              <a:rPr lang="en-US" sz="2400" spc="6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thể</a:t>
            </a:r>
            <a:r>
              <a:rPr lang="en-US"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hiện</a:t>
            </a:r>
            <a:r>
              <a:rPr lang="en-US"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 (copy) </a:t>
            </a:r>
            <a:r>
              <a:rPr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dependencies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222325" y="2123625"/>
            <a:ext cx="3756777" cy="16448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01962" y="4637199"/>
            <a:ext cx="4997499" cy="189917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16</a:t>
            </a:fld>
            <a:endParaRPr spc="30" dirty="0"/>
          </a:p>
        </p:txBody>
      </p:sp>
      <p:sp>
        <p:nvSpPr>
          <p:cNvPr id="9" name="object 2"/>
          <p:cNvSpPr txBox="1">
            <a:spLocks/>
          </p:cNvSpPr>
          <p:nvPr/>
        </p:nvSpPr>
        <p:spPr>
          <a:xfrm>
            <a:off x="384725" y="648103"/>
            <a:ext cx="58229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Docker giải quyết vấn đề gì?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0" y="1594418"/>
            <a:ext cx="8248259" cy="12259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lang="en-US" sz="30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Nhanh</a:t>
            </a:r>
            <a:r>
              <a:rPr lang="en-US" sz="30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chóng</a:t>
            </a:r>
            <a:r>
              <a:rPr lang="en-US" sz="30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thử</a:t>
            </a:r>
            <a:r>
              <a:rPr lang="en-US" sz="30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nghiệm</a:t>
            </a:r>
            <a:r>
              <a:rPr lang="en-US" sz="30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với</a:t>
            </a:r>
            <a:r>
              <a:rPr lang="en-US" sz="30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phần</a:t>
            </a:r>
            <a:r>
              <a:rPr lang="en-US" sz="30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mềm</a:t>
            </a:r>
            <a:endParaRPr lang="en-US" sz="3000" spc="45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lang="vi-VN" sz="2400" spc="60" dirty="0">
                <a:solidFill>
                  <a:schemeClr val="bg1"/>
                </a:solidFill>
                <a:latin typeface="Times New Roman"/>
                <a:cs typeface="Times New Roman"/>
              </a:rPr>
              <a:t>Docker có thể cung cấp cho bạn một môi trường </a:t>
            </a:r>
            <a:r>
              <a:rPr lang="en-US"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sandbox </a:t>
            </a:r>
            <a:r>
              <a:rPr lang="vi-VN"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trong </a:t>
            </a:r>
            <a:r>
              <a:rPr lang="vi-VN" sz="2400" spc="60" dirty="0">
                <a:solidFill>
                  <a:schemeClr val="bg1"/>
                </a:solidFill>
                <a:latin typeface="Times New Roman"/>
                <a:cs typeface="Times New Roman"/>
              </a:rPr>
              <a:t>một phần nghìn giây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11699" y="3116400"/>
            <a:ext cx="8520600" cy="2340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17</a:t>
            </a:fld>
            <a:endParaRPr spc="3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384725" y="648103"/>
            <a:ext cx="58229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Docker giải quyết vấn đề gì?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3836670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lang="en-US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 </a:t>
            </a:r>
            <a:r>
              <a:rPr lang="en-US" sz="3000" spc="-60" dirty="0" err="1">
                <a:solidFill>
                  <a:schemeClr val="bg1"/>
                </a:solidFill>
                <a:latin typeface="Times New Roman"/>
                <a:cs typeface="Times New Roman"/>
              </a:rPr>
              <a:t>Cải</a:t>
            </a:r>
            <a:r>
              <a:rPr lang="en-US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60" dirty="0" err="1">
                <a:solidFill>
                  <a:schemeClr val="bg1"/>
                </a:solidFill>
                <a:latin typeface="Times New Roman"/>
                <a:cs typeface="Times New Roman"/>
              </a:rPr>
              <a:t>thiện</a:t>
            </a:r>
            <a:r>
              <a:rPr lang="en-US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60" dirty="0" err="1">
                <a:solidFill>
                  <a:schemeClr val="bg1"/>
                </a:solidFill>
                <a:latin typeface="Times New Roman"/>
                <a:cs typeface="Times New Roman"/>
              </a:rPr>
              <a:t>tính</a:t>
            </a:r>
            <a:r>
              <a:rPr lang="en-US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 di </a:t>
            </a:r>
            <a:r>
              <a:rPr lang="en-US" sz="3000" spc="-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động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111101" y="4486400"/>
            <a:ext cx="4921799" cy="17549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111098" y="2378075"/>
            <a:ext cx="4921799" cy="18511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18</a:t>
            </a:fld>
            <a:endParaRPr spc="3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384725" y="648103"/>
            <a:ext cx="58229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Docker giải quyết vấn đề gì?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433260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lang="en-US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 </a:t>
            </a:r>
            <a:r>
              <a:rPr lang="en-US" sz="3000" spc="-60" dirty="0" err="1">
                <a:solidFill>
                  <a:schemeClr val="bg1"/>
                </a:solidFill>
                <a:latin typeface="Times New Roman"/>
                <a:cs typeface="Times New Roman"/>
              </a:rPr>
              <a:t>Bảo</a:t>
            </a:r>
            <a:r>
              <a:rPr lang="en-US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60" dirty="0" err="1">
                <a:solidFill>
                  <a:schemeClr val="bg1"/>
                </a:solidFill>
                <a:latin typeface="Times New Roman"/>
                <a:cs typeface="Times New Roman"/>
              </a:rPr>
              <a:t>vệ</a:t>
            </a:r>
            <a:r>
              <a:rPr lang="en-US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60" dirty="0" err="1">
                <a:solidFill>
                  <a:schemeClr val="bg1"/>
                </a:solidFill>
                <a:latin typeface="Times New Roman"/>
                <a:cs typeface="Times New Roman"/>
              </a:rPr>
              <a:t>máy</a:t>
            </a:r>
            <a:r>
              <a:rPr lang="en-US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60" dirty="0" err="1">
                <a:solidFill>
                  <a:schemeClr val="bg1"/>
                </a:solidFill>
                <a:latin typeface="Times New Roman"/>
                <a:cs typeface="Times New Roman"/>
              </a:rPr>
              <a:t>của</a:t>
            </a:r>
            <a:r>
              <a:rPr lang="en-US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bạn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319724" y="2356699"/>
            <a:ext cx="2358066" cy="38576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866575" y="2356699"/>
            <a:ext cx="2700774" cy="385762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956412" y="3944249"/>
            <a:ext cx="5340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5" dirty="0">
                <a:solidFill>
                  <a:srgbClr val="D9D9D9"/>
                </a:solidFill>
                <a:latin typeface="Arial"/>
                <a:cs typeface="Arial"/>
              </a:rPr>
              <a:t>vs</a:t>
            </a:r>
            <a:endParaRPr sz="36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19</a:t>
            </a:fld>
            <a:endParaRPr spc="30" dirty="0"/>
          </a:p>
        </p:txBody>
      </p:sp>
      <p:sp>
        <p:nvSpPr>
          <p:cNvPr id="9" name="object 2"/>
          <p:cNvSpPr txBox="1">
            <a:spLocks/>
          </p:cNvSpPr>
          <p:nvPr/>
        </p:nvSpPr>
        <p:spPr>
          <a:xfrm>
            <a:off x="384725" y="648103"/>
            <a:ext cx="58229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Docker giải quyết vấn đề gì?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648103"/>
            <a:ext cx="30442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lục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2</a:t>
            </a:fld>
            <a:endParaRPr spc="30" dirty="0"/>
          </a:p>
        </p:txBody>
      </p:sp>
      <p:sp>
        <p:nvSpPr>
          <p:cNvPr id="3" name="object 3"/>
          <p:cNvSpPr txBox="1"/>
          <p:nvPr/>
        </p:nvSpPr>
        <p:spPr>
          <a:xfrm>
            <a:off x="429224" y="1544126"/>
            <a:ext cx="4932045" cy="3380413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424815" indent="-412115">
              <a:lnSpc>
                <a:spcPct val="100000"/>
              </a:lnSpc>
              <a:spcBef>
                <a:spcPts val="520"/>
              </a:spcBef>
              <a:buFont typeface="Arial"/>
              <a:buChar char="●"/>
              <a:tabLst>
                <a:tab pos="424815" algn="l"/>
                <a:tab pos="425450" algn="l"/>
              </a:tabLst>
            </a:pPr>
            <a:r>
              <a:rPr lang="en-US" sz="2400" spc="95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lang="en-US" sz="2400" spc="9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là</a:t>
            </a:r>
            <a:r>
              <a:rPr lang="en-US" sz="2400" spc="9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9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gì</a:t>
            </a:r>
            <a:endParaRPr sz="2400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24815" indent="-412115">
              <a:lnSpc>
                <a:spcPct val="100000"/>
              </a:lnSpc>
              <a:spcBef>
                <a:spcPts val="420"/>
              </a:spcBef>
              <a:buFont typeface="Arial"/>
              <a:buChar char="●"/>
              <a:tabLst>
                <a:tab pos="424815" algn="l"/>
                <a:tab pos="425450" algn="l"/>
              </a:tabLst>
            </a:pPr>
            <a:r>
              <a:rPr lang="en-US" sz="2400" spc="95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lang="en-US" sz="2400" spc="9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giải</a:t>
            </a:r>
            <a:r>
              <a:rPr lang="en-US" sz="2400" spc="9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9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quyết</a:t>
            </a:r>
            <a:r>
              <a:rPr lang="en-US" sz="2400" spc="9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9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vấn</a:t>
            </a:r>
            <a:r>
              <a:rPr lang="en-US" sz="2400" spc="9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9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đề</a:t>
            </a:r>
            <a:r>
              <a:rPr lang="en-US" sz="2400" spc="9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9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gì</a:t>
            </a:r>
            <a:r>
              <a:rPr sz="2400" spc="-40" dirty="0" smtClean="0">
                <a:solidFill>
                  <a:schemeClr val="bg1"/>
                </a:solidFill>
                <a:latin typeface="Times New Roman"/>
                <a:cs typeface="Times New Roman"/>
              </a:rPr>
              <a:t>?</a:t>
            </a:r>
            <a:endParaRPr sz="2400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24815" indent="-412115">
              <a:lnSpc>
                <a:spcPct val="100000"/>
              </a:lnSpc>
              <a:spcBef>
                <a:spcPts val="420"/>
              </a:spcBef>
              <a:buFont typeface="Arial"/>
              <a:buChar char="●"/>
              <a:tabLst>
                <a:tab pos="424815" algn="l"/>
                <a:tab pos="425450" algn="l"/>
              </a:tabLst>
            </a:pPr>
            <a:r>
              <a:rPr lang="en-US" sz="2400" spc="7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Hiểu</a:t>
            </a:r>
            <a:r>
              <a:rPr lang="en-US" sz="24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7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về</a:t>
            </a:r>
            <a:r>
              <a:rPr sz="2400"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endParaRPr sz="2400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24815" indent="-412115">
              <a:lnSpc>
                <a:spcPct val="100000"/>
              </a:lnSpc>
              <a:spcBef>
                <a:spcPts val="420"/>
              </a:spcBef>
              <a:buFont typeface="Arial"/>
              <a:buChar char="●"/>
              <a:tabLst>
                <a:tab pos="424815" algn="l"/>
                <a:tab pos="425450" algn="l"/>
              </a:tabLst>
            </a:pPr>
            <a:r>
              <a:rPr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2400"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3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Image</a:t>
            </a:r>
            <a:r>
              <a:rPr lang="en-US" sz="2400" spc="3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,</a:t>
            </a:r>
            <a:r>
              <a:rPr sz="2400" spc="3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Volumes</a:t>
            </a:r>
            <a:endParaRPr sz="2400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24815" indent="-412115">
              <a:lnSpc>
                <a:spcPct val="100000"/>
              </a:lnSpc>
              <a:spcBef>
                <a:spcPts val="420"/>
              </a:spcBef>
              <a:buFont typeface="Arial"/>
              <a:buChar char="●"/>
              <a:tabLst>
                <a:tab pos="424815" algn="l"/>
                <a:tab pos="425450" algn="l"/>
              </a:tabLst>
            </a:pPr>
            <a:r>
              <a:rPr lang="en-US" sz="2400" spc="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Đăng</a:t>
            </a:r>
            <a:r>
              <a:rPr lang="en-US"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ký</a:t>
            </a:r>
            <a:r>
              <a:rPr lang="en-US"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 Docker</a:t>
            </a:r>
            <a:endParaRPr sz="2400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24815" indent="-412115">
              <a:lnSpc>
                <a:spcPct val="100000"/>
              </a:lnSpc>
              <a:spcBef>
                <a:spcPts val="420"/>
              </a:spcBef>
              <a:buFont typeface="Arial"/>
              <a:buChar char="●"/>
              <a:tabLst>
                <a:tab pos="424815" algn="l"/>
                <a:tab pos="425450" algn="l"/>
              </a:tabLst>
            </a:pPr>
            <a:r>
              <a:rPr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2400"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Network</a:t>
            </a:r>
            <a:endParaRPr sz="2400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24815" indent="-412115">
              <a:lnSpc>
                <a:spcPct val="100000"/>
              </a:lnSpc>
              <a:spcBef>
                <a:spcPts val="420"/>
              </a:spcBef>
              <a:buFont typeface="Arial"/>
              <a:buChar char="●"/>
              <a:tabLst>
                <a:tab pos="424815" algn="l"/>
                <a:tab pos="425450" algn="l"/>
              </a:tabLst>
            </a:pPr>
            <a:r>
              <a:rPr sz="24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Native</a:t>
            </a:r>
            <a:r>
              <a:rPr sz="2400"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0" dirty="0" smtClean="0">
                <a:solidFill>
                  <a:schemeClr val="bg1"/>
                </a:solidFill>
                <a:latin typeface="Times New Roman"/>
                <a:cs typeface="Times New Roman"/>
              </a:rPr>
              <a:t>Clustering</a:t>
            </a:r>
            <a:endParaRPr sz="2400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24815" indent="-412115">
              <a:lnSpc>
                <a:spcPct val="100000"/>
              </a:lnSpc>
              <a:spcBef>
                <a:spcPts val="420"/>
              </a:spcBef>
              <a:buFont typeface="Arial"/>
              <a:buChar char="●"/>
              <a:tabLst>
                <a:tab pos="424815" algn="l"/>
                <a:tab pos="425450" algn="l"/>
              </a:tabLst>
            </a:pPr>
            <a:r>
              <a:rPr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2400"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Compose</a:t>
            </a:r>
            <a:endParaRPr sz="2400" dirty="0" smtClean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58800" y="1594418"/>
            <a:ext cx="7851436" cy="13311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FontTx/>
              <a:buChar char="-"/>
              <a:tabLst>
                <a:tab pos="360680" algn="l"/>
              </a:tabLst>
            </a:pPr>
            <a:r>
              <a:rPr lang="vi-VN" sz="30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CI </a:t>
            </a:r>
            <a:r>
              <a:rPr lang="vi-VN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/ </a:t>
            </a:r>
            <a:r>
              <a:rPr lang="vi-VN" sz="30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CD</a:t>
            </a:r>
            <a:r>
              <a:rPr lang="en-US" sz="30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0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: </a:t>
            </a:r>
            <a:r>
              <a:rPr lang="vi-VN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Mọi thay đổi được tự động triển </a:t>
            </a:r>
            <a:r>
              <a:rPr lang="vi-VN" sz="30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khai</a:t>
            </a:r>
            <a:endParaRPr lang="en-US" sz="3000" spc="-60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lang="en-US" sz="24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(Continuous </a:t>
            </a:r>
            <a:r>
              <a:rPr lang="en-US" sz="2400" spc="-60" dirty="0">
                <a:solidFill>
                  <a:schemeClr val="bg1"/>
                </a:solidFill>
                <a:latin typeface="Times New Roman"/>
                <a:cs typeface="Times New Roman"/>
              </a:rPr>
              <a:t>Integration and Continuous </a:t>
            </a:r>
            <a:r>
              <a:rPr lang="en-US" sz="24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Deployment)</a:t>
            </a:r>
          </a:p>
          <a:p>
            <a:pPr marL="469900" indent="-457200">
              <a:lnSpc>
                <a:spcPct val="100000"/>
              </a:lnSpc>
              <a:spcBef>
                <a:spcPts val="100"/>
              </a:spcBef>
              <a:buFontTx/>
              <a:buChar char="-"/>
              <a:tabLst>
                <a:tab pos="360680" algn="l"/>
              </a:tabLst>
            </a:pP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93691" y="2714550"/>
            <a:ext cx="8194950" cy="39148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20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8229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giải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quyết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21</a:t>
            </a:fld>
            <a:endParaRPr spc="30" dirty="0"/>
          </a:p>
        </p:txBody>
      </p:sp>
      <p:sp>
        <p:nvSpPr>
          <p:cNvPr id="3" name="object 3"/>
          <p:cNvSpPr txBox="1"/>
          <p:nvPr/>
        </p:nvSpPr>
        <p:spPr>
          <a:xfrm>
            <a:off x="384725" y="1840172"/>
            <a:ext cx="8376920" cy="3920490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marL="469900">
              <a:lnSpc>
                <a:spcPct val="100000"/>
              </a:lnSpc>
              <a:spcBef>
                <a:spcPts val="595"/>
              </a:spcBef>
            </a:pPr>
            <a:r>
              <a:rPr sz="2400" dirty="0">
                <a:solidFill>
                  <a:srgbClr val="FCE4CD"/>
                </a:solidFill>
                <a:latin typeface="Times New Roman"/>
                <a:cs typeface="Times New Roman"/>
              </a:rPr>
              <a:t>“Each </a:t>
            </a:r>
            <a:r>
              <a:rPr sz="2400" spc="30" dirty="0">
                <a:solidFill>
                  <a:srgbClr val="FCE4CD"/>
                </a:solidFill>
                <a:latin typeface="Times New Roman"/>
                <a:cs typeface="Times New Roman"/>
              </a:rPr>
              <a:t>week </a:t>
            </a:r>
            <a:r>
              <a:rPr sz="2400" spc="20" dirty="0">
                <a:solidFill>
                  <a:srgbClr val="FCE4CD"/>
                </a:solidFill>
                <a:latin typeface="Times New Roman"/>
                <a:cs typeface="Times New Roman"/>
              </a:rPr>
              <a:t>we </a:t>
            </a:r>
            <a:r>
              <a:rPr sz="2400" spc="65" dirty="0">
                <a:solidFill>
                  <a:srgbClr val="FCE4CD"/>
                </a:solidFill>
                <a:latin typeface="Times New Roman"/>
                <a:cs typeface="Times New Roman"/>
              </a:rPr>
              <a:t>launch </a:t>
            </a:r>
            <a:r>
              <a:rPr sz="2400" spc="85" dirty="0">
                <a:solidFill>
                  <a:srgbClr val="FCE4CD"/>
                </a:solidFill>
                <a:latin typeface="Times New Roman"/>
                <a:cs typeface="Times New Roman"/>
              </a:rPr>
              <a:t>more </a:t>
            </a:r>
            <a:r>
              <a:rPr sz="2400" spc="105" dirty="0">
                <a:solidFill>
                  <a:srgbClr val="FCE4CD"/>
                </a:solidFill>
                <a:latin typeface="Times New Roman"/>
                <a:cs typeface="Times New Roman"/>
              </a:rPr>
              <a:t>than </a:t>
            </a:r>
            <a:r>
              <a:rPr sz="2400" spc="40" dirty="0">
                <a:solidFill>
                  <a:srgbClr val="FCE4CD"/>
                </a:solidFill>
                <a:latin typeface="Times New Roman"/>
                <a:cs typeface="Times New Roman"/>
              </a:rPr>
              <a:t>2 </a:t>
            </a:r>
            <a:r>
              <a:rPr sz="2400" spc="35" dirty="0">
                <a:solidFill>
                  <a:srgbClr val="FCE4CD"/>
                </a:solidFill>
                <a:latin typeface="Times New Roman"/>
                <a:cs typeface="Times New Roman"/>
              </a:rPr>
              <a:t>billion</a:t>
            </a:r>
            <a:r>
              <a:rPr sz="2400" spc="-350" dirty="0">
                <a:solidFill>
                  <a:srgbClr val="FCE4CD"/>
                </a:solidFill>
                <a:latin typeface="Times New Roman"/>
                <a:cs typeface="Times New Roman"/>
              </a:rPr>
              <a:t> </a:t>
            </a:r>
            <a:r>
              <a:rPr sz="2400" spc="70" dirty="0">
                <a:solidFill>
                  <a:srgbClr val="FCE4CD"/>
                </a:solidFill>
                <a:latin typeface="Times New Roman"/>
                <a:cs typeface="Times New Roman"/>
              </a:rPr>
              <a:t>container</a:t>
            </a:r>
            <a:endParaRPr sz="2400" dirty="0">
              <a:latin typeface="Times New Roman"/>
              <a:cs typeface="Times New Roman"/>
            </a:endParaRPr>
          </a:p>
          <a:p>
            <a:pPr marL="2858135">
              <a:lnSpc>
                <a:spcPct val="100000"/>
              </a:lnSpc>
              <a:spcBef>
                <a:spcPts val="495"/>
              </a:spcBef>
            </a:pPr>
            <a:r>
              <a:rPr sz="2400" spc="45" dirty="0">
                <a:solidFill>
                  <a:srgbClr val="FCE4CD"/>
                </a:solidFill>
                <a:latin typeface="Times New Roman"/>
                <a:cs typeface="Times New Roman"/>
              </a:rPr>
              <a:t>instances </a:t>
            </a:r>
            <a:r>
              <a:rPr sz="2400" spc="25" dirty="0">
                <a:solidFill>
                  <a:srgbClr val="FCE4CD"/>
                </a:solidFill>
                <a:latin typeface="Times New Roman"/>
                <a:cs typeface="Times New Roman"/>
              </a:rPr>
              <a:t>across </a:t>
            </a:r>
            <a:r>
              <a:rPr sz="2400" spc="95" dirty="0">
                <a:solidFill>
                  <a:srgbClr val="FCE4CD"/>
                </a:solidFill>
                <a:latin typeface="Times New Roman"/>
                <a:cs typeface="Times New Roman"/>
              </a:rPr>
              <a:t>our </a:t>
            </a:r>
            <a:r>
              <a:rPr sz="2400" spc="20" dirty="0">
                <a:solidFill>
                  <a:srgbClr val="FCE4CD"/>
                </a:solidFill>
                <a:latin typeface="Times New Roman"/>
                <a:cs typeface="Times New Roman"/>
              </a:rPr>
              <a:t>global </a:t>
            </a:r>
            <a:r>
              <a:rPr sz="2400" spc="70" dirty="0">
                <a:solidFill>
                  <a:srgbClr val="FCE4CD"/>
                </a:solidFill>
                <a:latin typeface="Times New Roman"/>
                <a:cs typeface="Times New Roman"/>
              </a:rPr>
              <a:t>data </a:t>
            </a:r>
            <a:r>
              <a:rPr sz="2400" spc="40" dirty="0">
                <a:solidFill>
                  <a:srgbClr val="FCE4CD"/>
                </a:solidFill>
                <a:latin typeface="Times New Roman"/>
                <a:cs typeface="Times New Roman"/>
              </a:rPr>
              <a:t>centers, </a:t>
            </a:r>
            <a:r>
              <a:rPr sz="2400" spc="-204" dirty="0">
                <a:solidFill>
                  <a:srgbClr val="FCE4CD"/>
                </a:solidFill>
                <a:latin typeface="Times New Roman"/>
                <a:cs typeface="Times New Roman"/>
              </a:rPr>
              <a:t>...</a:t>
            </a:r>
            <a:r>
              <a:rPr sz="2400" spc="-300" dirty="0">
                <a:solidFill>
                  <a:srgbClr val="FCE4CD"/>
                </a:solidFill>
                <a:latin typeface="Times New Roman"/>
                <a:cs typeface="Times New Roman"/>
              </a:rPr>
              <a:t> </a:t>
            </a:r>
            <a:r>
              <a:rPr sz="2400" spc="-160" dirty="0">
                <a:solidFill>
                  <a:srgbClr val="FCE4CD"/>
                </a:solidFill>
                <a:latin typeface="Times New Roman"/>
                <a:cs typeface="Times New Roman"/>
              </a:rPr>
              <a:t>”</a:t>
            </a:r>
            <a:endParaRPr sz="2400" dirty="0">
              <a:latin typeface="Times New Roman"/>
              <a:cs typeface="Times New Roman"/>
            </a:endParaRPr>
          </a:p>
          <a:p>
            <a:pPr marL="3999229">
              <a:lnSpc>
                <a:spcPct val="100000"/>
              </a:lnSpc>
              <a:spcBef>
                <a:spcPts val="2010"/>
              </a:spcBef>
            </a:pPr>
            <a:r>
              <a:rPr sz="2000" spc="15" dirty="0">
                <a:solidFill>
                  <a:srgbClr val="CACACA"/>
                </a:solidFill>
                <a:latin typeface="Times New Roman"/>
                <a:cs typeface="Times New Roman"/>
              </a:rPr>
              <a:t>Eric </a:t>
            </a:r>
            <a:r>
              <a:rPr sz="2000" spc="10" dirty="0">
                <a:solidFill>
                  <a:srgbClr val="CACACA"/>
                </a:solidFill>
                <a:latin typeface="Times New Roman"/>
                <a:cs typeface="Times New Roman"/>
              </a:rPr>
              <a:t>Brewer, </a:t>
            </a:r>
            <a:r>
              <a:rPr sz="2000" spc="-15" dirty="0">
                <a:solidFill>
                  <a:srgbClr val="CACACA"/>
                </a:solidFill>
                <a:latin typeface="Times New Roman"/>
                <a:cs typeface="Times New Roman"/>
              </a:rPr>
              <a:t>VP </a:t>
            </a:r>
            <a:r>
              <a:rPr sz="2000" spc="10" dirty="0">
                <a:solidFill>
                  <a:srgbClr val="CACACA"/>
                </a:solidFill>
                <a:latin typeface="Times New Roman"/>
                <a:cs typeface="Times New Roman"/>
              </a:rPr>
              <a:t>of </a:t>
            </a:r>
            <a:r>
              <a:rPr sz="2000" spc="30" dirty="0">
                <a:solidFill>
                  <a:srgbClr val="CACACA"/>
                </a:solidFill>
                <a:latin typeface="Times New Roman"/>
                <a:cs typeface="Times New Roman"/>
              </a:rPr>
              <a:t>Google</a:t>
            </a:r>
            <a:r>
              <a:rPr sz="2000" spc="-40" dirty="0">
                <a:solidFill>
                  <a:srgbClr val="CACACA"/>
                </a:solidFill>
                <a:latin typeface="Times New Roman"/>
                <a:cs typeface="Times New Roman"/>
              </a:rPr>
              <a:t> </a:t>
            </a:r>
            <a:r>
              <a:rPr sz="2000" spc="55" dirty="0">
                <a:solidFill>
                  <a:srgbClr val="CACACA"/>
                </a:solidFill>
                <a:latin typeface="Times New Roman"/>
                <a:cs typeface="Times New Roman"/>
              </a:rPr>
              <a:t>Infrastructure</a:t>
            </a:r>
            <a:endParaRPr sz="20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100" dirty="0">
              <a:latin typeface="Times New Roman"/>
              <a:cs typeface="Times New Roman"/>
            </a:endParaRPr>
          </a:p>
          <a:p>
            <a:pPr marL="12700" marR="425450" indent="457200" algn="just">
              <a:lnSpc>
                <a:spcPct val="114599"/>
              </a:lnSpc>
            </a:pPr>
            <a:r>
              <a:rPr sz="2400" spc="-40" dirty="0">
                <a:solidFill>
                  <a:srgbClr val="FCE4CD"/>
                </a:solidFill>
                <a:latin typeface="Times New Roman"/>
                <a:cs typeface="Times New Roman"/>
              </a:rPr>
              <a:t>“At </a:t>
            </a:r>
            <a:r>
              <a:rPr sz="2400" spc="45" dirty="0">
                <a:solidFill>
                  <a:srgbClr val="FCE4CD"/>
                </a:solidFill>
                <a:latin typeface="Times New Roman"/>
                <a:cs typeface="Times New Roman"/>
              </a:rPr>
              <a:t>Instagram, </a:t>
            </a:r>
            <a:r>
              <a:rPr sz="2400" spc="20" dirty="0">
                <a:solidFill>
                  <a:srgbClr val="FCE4CD"/>
                </a:solidFill>
                <a:latin typeface="Times New Roman"/>
                <a:cs typeface="Times New Roman"/>
              </a:rPr>
              <a:t>we </a:t>
            </a:r>
            <a:r>
              <a:rPr sz="2400" spc="40" dirty="0">
                <a:solidFill>
                  <a:srgbClr val="FCE4CD"/>
                </a:solidFill>
                <a:latin typeface="Times New Roman"/>
                <a:cs typeface="Times New Roman"/>
              </a:rPr>
              <a:t>deploy </a:t>
            </a:r>
            <a:r>
              <a:rPr sz="2400" spc="95" dirty="0">
                <a:solidFill>
                  <a:srgbClr val="FCE4CD"/>
                </a:solidFill>
                <a:latin typeface="Times New Roman"/>
                <a:cs typeface="Times New Roman"/>
              </a:rPr>
              <a:t>our </a:t>
            </a:r>
            <a:r>
              <a:rPr sz="2400" spc="60" dirty="0">
                <a:solidFill>
                  <a:srgbClr val="FCE4CD"/>
                </a:solidFill>
                <a:latin typeface="Times New Roman"/>
                <a:cs typeface="Times New Roman"/>
              </a:rPr>
              <a:t>backend </a:t>
            </a:r>
            <a:r>
              <a:rPr sz="2400" spc="50" dirty="0">
                <a:solidFill>
                  <a:srgbClr val="FCE4CD"/>
                </a:solidFill>
                <a:latin typeface="Times New Roman"/>
                <a:cs typeface="Times New Roman"/>
              </a:rPr>
              <a:t>code </a:t>
            </a:r>
            <a:r>
              <a:rPr sz="2400" spc="35" dirty="0">
                <a:solidFill>
                  <a:srgbClr val="FCE4CD"/>
                </a:solidFill>
                <a:latin typeface="Times New Roman"/>
                <a:cs typeface="Times New Roman"/>
              </a:rPr>
              <a:t>30–50 </a:t>
            </a:r>
            <a:r>
              <a:rPr sz="2400" spc="55" dirty="0">
                <a:solidFill>
                  <a:srgbClr val="FCE4CD"/>
                </a:solidFill>
                <a:latin typeface="Times New Roman"/>
                <a:cs typeface="Times New Roman"/>
              </a:rPr>
              <a:t>times </a:t>
            </a:r>
            <a:r>
              <a:rPr sz="2400" spc="30" dirty="0">
                <a:solidFill>
                  <a:srgbClr val="FCE4CD"/>
                </a:solidFill>
                <a:latin typeface="Times New Roman"/>
                <a:cs typeface="Times New Roman"/>
              </a:rPr>
              <a:t>a  </a:t>
            </a:r>
            <a:r>
              <a:rPr sz="2400" spc="-229" dirty="0">
                <a:solidFill>
                  <a:srgbClr val="FCE4CD"/>
                </a:solidFill>
                <a:latin typeface="Times New Roman"/>
                <a:cs typeface="Times New Roman"/>
              </a:rPr>
              <a:t>day… </a:t>
            </a:r>
            <a:r>
              <a:rPr sz="2400" spc="55" dirty="0">
                <a:solidFill>
                  <a:srgbClr val="FCE4CD"/>
                </a:solidFill>
                <a:latin typeface="Times New Roman"/>
                <a:cs typeface="Times New Roman"/>
              </a:rPr>
              <a:t>whenever </a:t>
            </a:r>
            <a:r>
              <a:rPr sz="2400" spc="50" dirty="0">
                <a:solidFill>
                  <a:srgbClr val="FCE4CD"/>
                </a:solidFill>
                <a:latin typeface="Times New Roman"/>
                <a:cs typeface="Times New Roman"/>
              </a:rPr>
              <a:t>engineers </a:t>
            </a:r>
            <a:r>
              <a:rPr sz="2400" spc="75" dirty="0">
                <a:solidFill>
                  <a:srgbClr val="FCE4CD"/>
                </a:solidFill>
                <a:latin typeface="Times New Roman"/>
                <a:cs typeface="Times New Roman"/>
              </a:rPr>
              <a:t>commit </a:t>
            </a:r>
            <a:r>
              <a:rPr sz="2400" spc="40" dirty="0">
                <a:solidFill>
                  <a:srgbClr val="FCE4CD"/>
                </a:solidFill>
                <a:latin typeface="Times New Roman"/>
                <a:cs typeface="Times New Roman"/>
              </a:rPr>
              <a:t>changes </a:t>
            </a:r>
            <a:r>
              <a:rPr sz="2400" spc="90" dirty="0">
                <a:solidFill>
                  <a:srgbClr val="FCE4CD"/>
                </a:solidFill>
                <a:latin typeface="Times New Roman"/>
                <a:cs typeface="Times New Roman"/>
              </a:rPr>
              <a:t>to </a:t>
            </a:r>
            <a:r>
              <a:rPr sz="2400" spc="-85" dirty="0">
                <a:solidFill>
                  <a:srgbClr val="FCE4CD"/>
                </a:solidFill>
                <a:latin typeface="Times New Roman"/>
                <a:cs typeface="Times New Roman"/>
              </a:rPr>
              <a:t>master… </a:t>
            </a:r>
            <a:r>
              <a:rPr sz="2400" spc="60" dirty="0">
                <a:solidFill>
                  <a:srgbClr val="FCE4CD"/>
                </a:solidFill>
                <a:latin typeface="Times New Roman"/>
                <a:cs typeface="Times New Roman"/>
              </a:rPr>
              <a:t>with</a:t>
            </a:r>
            <a:r>
              <a:rPr sz="2400" spc="-340" dirty="0">
                <a:solidFill>
                  <a:srgbClr val="FCE4CD"/>
                </a:solidFill>
                <a:latin typeface="Times New Roman"/>
                <a:cs typeface="Times New Roman"/>
              </a:rPr>
              <a:t> </a:t>
            </a:r>
            <a:r>
              <a:rPr sz="2400" spc="105" dirty="0">
                <a:solidFill>
                  <a:srgbClr val="FCE4CD"/>
                </a:solidFill>
                <a:latin typeface="Times New Roman"/>
                <a:cs typeface="Times New Roman"/>
              </a:rPr>
              <a:t>no  </a:t>
            </a:r>
            <a:r>
              <a:rPr sz="2400" spc="114" dirty="0">
                <a:solidFill>
                  <a:srgbClr val="FCE4CD"/>
                </a:solidFill>
                <a:latin typeface="Times New Roman"/>
                <a:cs typeface="Times New Roman"/>
              </a:rPr>
              <a:t>human </a:t>
            </a:r>
            <a:r>
              <a:rPr sz="2400" spc="50" dirty="0">
                <a:solidFill>
                  <a:srgbClr val="FCE4CD"/>
                </a:solidFill>
                <a:latin typeface="Times New Roman"/>
                <a:cs typeface="Times New Roman"/>
              </a:rPr>
              <a:t>involvement </a:t>
            </a:r>
            <a:r>
              <a:rPr sz="2400" spc="65" dirty="0">
                <a:solidFill>
                  <a:srgbClr val="FCE4CD"/>
                </a:solidFill>
                <a:latin typeface="Times New Roman"/>
                <a:cs typeface="Times New Roman"/>
              </a:rPr>
              <a:t>in </a:t>
            </a:r>
            <a:r>
              <a:rPr sz="2400" spc="75" dirty="0">
                <a:solidFill>
                  <a:srgbClr val="FCE4CD"/>
                </a:solidFill>
                <a:latin typeface="Times New Roman"/>
                <a:cs typeface="Times New Roman"/>
              </a:rPr>
              <a:t>most</a:t>
            </a:r>
            <a:r>
              <a:rPr sz="2400" spc="-235" dirty="0">
                <a:solidFill>
                  <a:srgbClr val="FCE4CD"/>
                </a:solidFill>
                <a:latin typeface="Times New Roman"/>
                <a:cs typeface="Times New Roman"/>
              </a:rPr>
              <a:t> </a:t>
            </a:r>
            <a:r>
              <a:rPr sz="2400" spc="-50" dirty="0">
                <a:solidFill>
                  <a:srgbClr val="FCE4CD"/>
                </a:solidFill>
                <a:latin typeface="Times New Roman"/>
                <a:cs typeface="Times New Roman"/>
              </a:rPr>
              <a:t>cases.”</a:t>
            </a:r>
            <a:endParaRPr sz="2400" dirty="0">
              <a:latin typeface="Times New Roman"/>
              <a:cs typeface="Times New Roman"/>
            </a:endParaRPr>
          </a:p>
          <a:p>
            <a:pPr marL="2936240" algn="ctr">
              <a:lnSpc>
                <a:spcPct val="100000"/>
              </a:lnSpc>
              <a:spcBef>
                <a:spcPts val="2010"/>
              </a:spcBef>
            </a:pPr>
            <a:r>
              <a:rPr sz="2000" spc="30" dirty="0">
                <a:solidFill>
                  <a:srgbClr val="CACACA"/>
                </a:solidFill>
                <a:latin typeface="Times New Roman"/>
                <a:cs typeface="Times New Roman"/>
              </a:rPr>
              <a:t>Michael </a:t>
            </a:r>
            <a:r>
              <a:rPr sz="2000" spc="35" dirty="0">
                <a:solidFill>
                  <a:srgbClr val="CACACA"/>
                </a:solidFill>
                <a:latin typeface="Times New Roman"/>
                <a:cs typeface="Times New Roman"/>
              </a:rPr>
              <a:t>Gorven, </a:t>
            </a:r>
            <a:r>
              <a:rPr sz="2000" spc="60" dirty="0">
                <a:solidFill>
                  <a:srgbClr val="CACACA"/>
                </a:solidFill>
                <a:latin typeface="Times New Roman"/>
                <a:cs typeface="Times New Roman"/>
              </a:rPr>
              <a:t>Production </a:t>
            </a:r>
            <a:r>
              <a:rPr sz="2000" spc="40" dirty="0">
                <a:solidFill>
                  <a:srgbClr val="CACACA"/>
                </a:solidFill>
                <a:latin typeface="Times New Roman"/>
                <a:cs typeface="Times New Roman"/>
              </a:rPr>
              <a:t>Engineer </a:t>
            </a:r>
            <a:r>
              <a:rPr sz="2000" spc="60" dirty="0">
                <a:solidFill>
                  <a:srgbClr val="CACACA"/>
                </a:solidFill>
                <a:latin typeface="Times New Roman"/>
                <a:cs typeface="Times New Roman"/>
              </a:rPr>
              <a:t>at</a:t>
            </a:r>
            <a:r>
              <a:rPr sz="2000" spc="-130" dirty="0">
                <a:solidFill>
                  <a:srgbClr val="CACACA"/>
                </a:solidFill>
                <a:latin typeface="Times New Roman"/>
                <a:cs typeface="Times New Roman"/>
              </a:rPr>
              <a:t> </a:t>
            </a:r>
            <a:r>
              <a:rPr sz="2000" spc="30" dirty="0">
                <a:solidFill>
                  <a:srgbClr val="CACACA"/>
                </a:solidFill>
                <a:latin typeface="Times New Roman"/>
                <a:cs typeface="Times New Roman"/>
              </a:rPr>
              <a:t>Facebook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8229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Docker giải quyết vấn đề gì?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648103"/>
            <a:ext cx="36925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Hiểu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Docker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93899" y="1734937"/>
            <a:ext cx="7156199" cy="41585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22</a:t>
            </a:fld>
            <a:endParaRPr spc="3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562419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lang="en-US" sz="3000" spc="-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Kiến</a:t>
            </a:r>
            <a:r>
              <a:rPr lang="en-US" sz="30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trúc</a:t>
            </a:r>
            <a:r>
              <a:rPr lang="en-US" sz="30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6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của</a:t>
            </a:r>
            <a:r>
              <a:rPr lang="en-US" sz="30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23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36925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Hiểu về Docker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lh5.googleusercontent.com/bbTdr3T8TgXTlVAa735sr1afUcOrzaE2oyg60cj_XmpHoWa0W4RzxHEqRW8sAOLfUcHfVmw0Qcs-rONBM6EX5BSKm50ypdWoio6b1B4rQAl-XJkXw_VYH22Ftw4_6RY5fvMxJPZ-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590800"/>
            <a:ext cx="4686300" cy="366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27743"/>
            <a:ext cx="8046720" cy="1093248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25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lang="en-US" sz="3000" spc="3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Kiến</a:t>
            </a:r>
            <a:r>
              <a:rPr lang="en-US" sz="3000" spc="3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3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trúc</a:t>
            </a:r>
            <a:r>
              <a:rPr lang="en-US" sz="3000" spc="3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3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của</a:t>
            </a:r>
            <a:r>
              <a:rPr lang="en-US" sz="3000" spc="35" dirty="0" smtClean="0">
                <a:solidFill>
                  <a:schemeClr val="bg1"/>
                </a:solidFill>
                <a:latin typeface="Times New Roman"/>
                <a:cs typeface="Times New Roman"/>
              </a:rPr>
              <a:t> Docker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marR="5080" indent="-348615">
              <a:lnSpc>
                <a:spcPts val="3550"/>
              </a:lnSpc>
              <a:spcBef>
                <a:spcPts val="685"/>
              </a:spcBef>
              <a:tabLst>
                <a:tab pos="8178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240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85" dirty="0">
                <a:solidFill>
                  <a:schemeClr val="bg1"/>
                </a:solidFill>
                <a:latin typeface="Times New Roman"/>
                <a:cs typeface="Times New Roman"/>
              </a:rPr>
              <a:t>daemon</a:t>
            </a:r>
            <a:r>
              <a:rPr sz="24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2400" spc="-15" dirty="0">
                <a:solidFill>
                  <a:schemeClr val="bg1"/>
                </a:solidFill>
                <a:latin typeface="Times New Roman"/>
                <a:cs typeface="Times New Roman"/>
              </a:rPr>
              <a:t>là trung tâm tương tác của bạn với Docker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4817" y="5121716"/>
            <a:ext cx="43738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2400" spc="-5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lang="en-US" sz="2400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Dùng</a:t>
            </a:r>
            <a:r>
              <a:rPr lang="en-US" sz="24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0" dirty="0" smtClean="0">
                <a:solidFill>
                  <a:schemeClr val="bg1"/>
                </a:solidFill>
                <a:latin typeface="Times New Roman"/>
                <a:cs typeface="Times New Roman"/>
              </a:rPr>
              <a:t>curl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post/get</a:t>
            </a:r>
            <a:r>
              <a:rPr sz="2400" spc="-254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40" dirty="0">
                <a:solidFill>
                  <a:schemeClr val="bg1"/>
                </a:solidFill>
                <a:latin typeface="Times New Roman"/>
                <a:cs typeface="Times New Roman"/>
              </a:rPr>
              <a:t>unix-socket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365476" y="2926591"/>
            <a:ext cx="4303150" cy="19784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24</a:t>
            </a:fld>
            <a:endParaRPr spc="30" dirty="0"/>
          </a:p>
        </p:txBody>
      </p:sp>
      <p:sp>
        <p:nvSpPr>
          <p:cNvPr id="8" name="object 2"/>
          <p:cNvSpPr txBox="1">
            <a:spLocks/>
          </p:cNvSpPr>
          <p:nvPr/>
        </p:nvSpPr>
        <p:spPr>
          <a:xfrm>
            <a:off x="384725" y="648103"/>
            <a:ext cx="36925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Hiểu về Docker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27743"/>
            <a:ext cx="7397750" cy="1073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0680" marR="5080" indent="-348615">
              <a:lnSpc>
                <a:spcPct val="114599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lang="vi-VN"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 chạy container trên hệ thống máy tính Linux cơ bản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359987" y="2775449"/>
            <a:ext cx="6424031" cy="34659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25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36925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Hiểu về Docker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370395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sz="3000" spc="10" dirty="0">
                <a:solidFill>
                  <a:schemeClr val="bg1"/>
                </a:solidFill>
                <a:latin typeface="Times New Roman"/>
                <a:cs typeface="Times New Roman"/>
              </a:rPr>
              <a:t>key</a:t>
            </a:r>
            <a:r>
              <a:rPr sz="3000" spc="-1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70" dirty="0">
                <a:solidFill>
                  <a:schemeClr val="bg1"/>
                </a:solidFill>
                <a:latin typeface="Times New Roman"/>
                <a:cs typeface="Times New Roman"/>
              </a:rPr>
              <a:t>concepts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095437" y="2267575"/>
            <a:ext cx="4953125" cy="38242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26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36925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Hiểu về Docker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57829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100" dirty="0">
                <a:solidFill>
                  <a:schemeClr val="bg1"/>
                </a:solidFill>
                <a:latin typeface="Times New Roman"/>
                <a:cs typeface="Times New Roman"/>
              </a:rPr>
              <a:t>Container </a:t>
            </a:r>
            <a:r>
              <a:rPr sz="3000" spc="70" dirty="0">
                <a:solidFill>
                  <a:schemeClr val="bg1"/>
                </a:solidFill>
                <a:latin typeface="Times New Roman"/>
                <a:cs typeface="Times New Roman"/>
              </a:rPr>
              <a:t>state </a:t>
            </a:r>
            <a:r>
              <a:rPr lang="en-US" sz="3000" spc="114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và</a:t>
            </a:r>
            <a:r>
              <a:rPr sz="3000" spc="-2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dependencies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37587" y="2318425"/>
            <a:ext cx="6268824" cy="3487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27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36925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Hiểu về Docker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28</a:t>
            </a:fld>
            <a:endParaRPr spc="30" dirty="0"/>
          </a:p>
        </p:txBody>
      </p:sp>
      <p:sp>
        <p:nvSpPr>
          <p:cNvPr id="3" name="object 3"/>
          <p:cNvSpPr txBox="1"/>
          <p:nvPr/>
        </p:nvSpPr>
        <p:spPr>
          <a:xfrm>
            <a:off x="493691" y="1507264"/>
            <a:ext cx="6005195" cy="3939540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60680" algn="l"/>
                <a:tab pos="361315" algn="l"/>
              </a:tabLst>
            </a:pPr>
            <a:r>
              <a:rPr lang="vi-VN" sz="3000" spc="50" dirty="0">
                <a:solidFill>
                  <a:schemeClr val="bg1"/>
                </a:solidFill>
                <a:latin typeface="Times New Roman"/>
                <a:cs typeface="Times New Roman"/>
              </a:rPr>
              <a:t>Môi trường biệt lập (</a:t>
            </a:r>
            <a:r>
              <a:rPr lang="vi-VN" sz="3000" spc="50" dirty="0" smtClean="0">
                <a:solidFill>
                  <a:schemeClr val="bg1"/>
                </a:solidFill>
                <a:latin typeface="Times New Roman"/>
                <a:cs typeface="Times New Roman"/>
              </a:rPr>
              <a:t>container</a:t>
            </a:r>
            <a:r>
              <a:rPr sz="3000" spc="95" dirty="0" smtClean="0">
                <a:solidFill>
                  <a:schemeClr val="bg1"/>
                </a:solidFill>
                <a:latin typeface="Times New Roman"/>
                <a:cs typeface="Times New Roman"/>
              </a:rPr>
              <a:t>)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60" dirty="0">
                <a:solidFill>
                  <a:schemeClr val="bg1"/>
                </a:solidFill>
                <a:latin typeface="Times New Roman"/>
                <a:cs typeface="Times New Roman"/>
              </a:rPr>
              <a:t>PID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namespace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30" dirty="0">
                <a:solidFill>
                  <a:schemeClr val="bg1"/>
                </a:solidFill>
                <a:latin typeface="Times New Roman"/>
                <a:cs typeface="Times New Roman"/>
              </a:rPr>
              <a:t>UTS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namespace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100" dirty="0">
                <a:solidFill>
                  <a:schemeClr val="bg1"/>
                </a:solidFill>
                <a:latin typeface="Times New Roman"/>
                <a:cs typeface="Times New Roman"/>
              </a:rPr>
              <a:t>MNT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namespace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IPC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namespace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70" dirty="0">
                <a:solidFill>
                  <a:schemeClr val="bg1"/>
                </a:solidFill>
                <a:latin typeface="Times New Roman"/>
                <a:cs typeface="Times New Roman"/>
              </a:rPr>
              <a:t>NET</a:t>
            </a:r>
            <a:r>
              <a:rPr sz="2400" spc="-7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namespace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5" dirty="0">
                <a:solidFill>
                  <a:schemeClr val="bg1"/>
                </a:solidFill>
                <a:latin typeface="Times New Roman"/>
                <a:cs typeface="Times New Roman"/>
              </a:rPr>
              <a:t>USR</a:t>
            </a:r>
            <a:r>
              <a:rPr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namespace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100" dirty="0">
                <a:solidFill>
                  <a:schemeClr val="bg1"/>
                </a:solidFill>
                <a:latin typeface="Times New Roman"/>
                <a:cs typeface="Times New Roman"/>
              </a:rPr>
              <a:t>chroot()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50" dirty="0">
                <a:solidFill>
                  <a:schemeClr val="bg1"/>
                </a:solidFill>
                <a:latin typeface="Times New Roman"/>
                <a:cs typeface="Times New Roman"/>
              </a:rPr>
              <a:t>cgroups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36925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Hiểu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Docker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3761104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50" dirty="0">
                <a:solidFill>
                  <a:schemeClr val="bg1"/>
                </a:solidFill>
                <a:latin typeface="Times New Roman"/>
                <a:cs typeface="Times New Roman"/>
              </a:rPr>
              <a:t>Image </a:t>
            </a:r>
            <a:r>
              <a:rPr lang="en-US" sz="3000" spc="114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và</a:t>
            </a:r>
            <a:r>
              <a:rPr sz="3000" spc="-1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100" dirty="0">
                <a:solidFill>
                  <a:schemeClr val="bg1"/>
                </a:solidFill>
                <a:latin typeface="Times New Roman"/>
                <a:cs typeface="Times New Roman"/>
              </a:rPr>
              <a:t>Container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22524" y="2350100"/>
            <a:ext cx="7298949" cy="3865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29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Image, Volumes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10000" y="762000"/>
            <a:ext cx="1696337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Docker</a:t>
            </a:r>
            <a:endParaRPr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47050" y="1742437"/>
            <a:ext cx="8449900" cy="37555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3</a:t>
            </a:fld>
            <a:endParaRPr spc="3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30</a:t>
            </a:fld>
            <a:endParaRPr spc="30" dirty="0"/>
          </a:p>
        </p:txBody>
      </p:sp>
      <p:sp>
        <p:nvSpPr>
          <p:cNvPr id="3" name="object 3"/>
          <p:cNvSpPr txBox="1"/>
          <p:nvPr/>
        </p:nvSpPr>
        <p:spPr>
          <a:xfrm>
            <a:off x="493691" y="1507264"/>
            <a:ext cx="7668895" cy="353631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marR="157099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47980" algn="l"/>
                <a:tab pos="361315" algn="l"/>
              </a:tabLst>
            </a:pPr>
            <a:r>
              <a:rPr lang="en-US" sz="30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30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cách</a:t>
            </a:r>
            <a:r>
              <a:rPr lang="en-US" sz="30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tạo</a:t>
            </a:r>
            <a:r>
              <a:rPr lang="en-US" sz="30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3000" spc="-37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45" dirty="0">
                <a:solidFill>
                  <a:schemeClr val="bg1"/>
                </a:solidFill>
                <a:latin typeface="Times New Roman"/>
                <a:cs typeface="Times New Roman"/>
              </a:rPr>
              <a:t>image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60" dirty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sz="2400" spc="90" dirty="0">
                <a:solidFill>
                  <a:schemeClr val="bg1"/>
                </a:solidFill>
                <a:latin typeface="Times New Roman"/>
                <a:cs typeface="Times New Roman"/>
              </a:rPr>
              <a:t>command </a:t>
            </a:r>
            <a:r>
              <a:rPr sz="2400" spc="-100" dirty="0">
                <a:solidFill>
                  <a:schemeClr val="bg1"/>
                </a:solidFill>
                <a:latin typeface="Times New Roman"/>
                <a:cs typeface="Times New Roman"/>
              </a:rPr>
              <a:t>“By</a:t>
            </a:r>
            <a:r>
              <a:rPr sz="2400" spc="-15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60" dirty="0">
                <a:solidFill>
                  <a:schemeClr val="bg1"/>
                </a:solidFill>
                <a:latin typeface="Times New Roman"/>
                <a:cs typeface="Times New Roman"/>
              </a:rPr>
              <a:t>Hand”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275080" lvl="2" indent="-300355">
              <a:lnSpc>
                <a:spcPct val="100000"/>
              </a:lnSpc>
              <a:spcBef>
                <a:spcPts val="445"/>
              </a:spcBef>
              <a:buChar char="-"/>
              <a:tabLst>
                <a:tab pos="1275080" algn="l"/>
                <a:tab pos="1275715" algn="l"/>
              </a:tabLst>
            </a:pPr>
            <a:r>
              <a:rPr lang="en-US" sz="1800" spc="5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Tạo</a:t>
            </a:r>
            <a:r>
              <a:rPr lang="en-US" sz="1800" spc="5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1800" spc="5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mới</a:t>
            </a:r>
            <a:r>
              <a:rPr lang="en-US" sz="1800" spc="5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8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image </a:t>
            </a:r>
            <a:r>
              <a:rPr lang="en-US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với</a:t>
            </a:r>
            <a:r>
              <a:rPr sz="18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800" spc="40" dirty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1800" spc="-19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800" spc="55" dirty="0">
                <a:solidFill>
                  <a:schemeClr val="bg1"/>
                </a:solidFill>
                <a:latin typeface="Times New Roman"/>
                <a:cs typeface="Times New Roman"/>
              </a:rPr>
              <a:t>commit</a:t>
            </a:r>
            <a:endParaRPr sz="1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29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30" dirty="0">
                <a:solidFill>
                  <a:schemeClr val="bg1"/>
                </a:solidFill>
                <a:latin typeface="Times New Roman"/>
                <a:cs typeface="Times New Roman"/>
              </a:rPr>
              <a:t>Dockerfile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275080" lvl="2" indent="-300355">
              <a:lnSpc>
                <a:spcPct val="100000"/>
              </a:lnSpc>
              <a:spcBef>
                <a:spcPts val="445"/>
              </a:spcBef>
              <a:buChar char="-"/>
              <a:tabLst>
                <a:tab pos="1275080" algn="l"/>
                <a:tab pos="1275715" algn="l"/>
              </a:tabLst>
            </a:pPr>
            <a:r>
              <a:rPr sz="1800" spc="40" dirty="0">
                <a:solidFill>
                  <a:schemeClr val="bg1"/>
                </a:solidFill>
                <a:latin typeface="Times New Roman"/>
                <a:cs typeface="Times New Roman"/>
              </a:rPr>
              <a:t>Text </a:t>
            </a:r>
            <a:r>
              <a:rPr sz="1800" spc="-5" dirty="0">
                <a:solidFill>
                  <a:schemeClr val="bg1"/>
                </a:solidFill>
                <a:latin typeface="Times New Roman"/>
                <a:cs typeface="Times New Roman"/>
              </a:rPr>
              <a:t>file </a:t>
            </a:r>
            <a:r>
              <a:rPr lang="en-US" sz="1800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với</a:t>
            </a:r>
            <a:r>
              <a:rPr lang="en-US" sz="18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1800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18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1800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loạt</a:t>
            </a:r>
            <a:r>
              <a:rPr lang="en-US" sz="18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8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commands</a:t>
            </a:r>
            <a:endParaRPr sz="1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29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30" dirty="0" err="1">
                <a:solidFill>
                  <a:schemeClr val="bg1"/>
                </a:solidFill>
                <a:latin typeface="Times New Roman"/>
                <a:cs typeface="Times New Roman"/>
              </a:rPr>
              <a:t>Dockerfile</a:t>
            </a:r>
            <a:r>
              <a:rPr sz="2400" spc="3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9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và</a:t>
            </a:r>
            <a:r>
              <a:rPr sz="2400" spc="9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configuration </a:t>
            </a:r>
            <a:r>
              <a:rPr sz="2400" spc="80" dirty="0">
                <a:solidFill>
                  <a:schemeClr val="bg1"/>
                </a:solidFill>
                <a:latin typeface="Times New Roman"/>
                <a:cs typeface="Times New Roman"/>
              </a:rPr>
              <a:t>management </a:t>
            </a:r>
            <a:r>
              <a:rPr sz="2400" spc="114" dirty="0">
                <a:solidFill>
                  <a:schemeClr val="bg1"/>
                </a:solidFill>
                <a:latin typeface="Times New Roman"/>
                <a:cs typeface="Times New Roman"/>
              </a:rPr>
              <a:t>(CM)</a:t>
            </a:r>
            <a:r>
              <a:rPr sz="2400" spc="-28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60" dirty="0">
                <a:solidFill>
                  <a:schemeClr val="bg1"/>
                </a:solidFill>
                <a:latin typeface="Times New Roman"/>
                <a:cs typeface="Times New Roman"/>
              </a:rPr>
              <a:t>tool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275080" lvl="2" indent="-300355">
              <a:lnSpc>
                <a:spcPct val="100000"/>
              </a:lnSpc>
              <a:spcBef>
                <a:spcPts val="445"/>
              </a:spcBef>
              <a:buChar char="-"/>
              <a:tabLst>
                <a:tab pos="1275080" algn="l"/>
                <a:tab pos="1275715" algn="l"/>
              </a:tabLst>
            </a:pPr>
            <a:r>
              <a:rPr sz="1800" spc="20" dirty="0">
                <a:solidFill>
                  <a:schemeClr val="bg1"/>
                </a:solidFill>
                <a:latin typeface="Times New Roman"/>
                <a:cs typeface="Times New Roman"/>
              </a:rPr>
              <a:t>Building images </a:t>
            </a:r>
            <a:r>
              <a:rPr lang="en-US" sz="1800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với</a:t>
            </a:r>
            <a:r>
              <a:rPr sz="18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800" spc="40" dirty="0">
                <a:solidFill>
                  <a:schemeClr val="bg1"/>
                </a:solidFill>
                <a:latin typeface="Times New Roman"/>
                <a:cs typeface="Times New Roman"/>
              </a:rPr>
              <a:t>Chef</a:t>
            </a:r>
            <a:r>
              <a:rPr sz="1800" spc="-9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800" spc="15" dirty="0">
                <a:solidFill>
                  <a:schemeClr val="bg1"/>
                </a:solidFill>
                <a:latin typeface="Times New Roman"/>
                <a:cs typeface="Times New Roman"/>
              </a:rPr>
              <a:t>Solo/Ansible</a:t>
            </a:r>
            <a:endParaRPr sz="1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29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Scratch </a:t>
            </a:r>
            <a:r>
              <a:rPr sz="2400" spc="35" dirty="0">
                <a:solidFill>
                  <a:schemeClr val="bg1"/>
                </a:solidFill>
                <a:latin typeface="Times New Roman"/>
                <a:cs typeface="Times New Roman"/>
              </a:rPr>
              <a:t>image </a:t>
            </a:r>
            <a:r>
              <a:rPr lang="en-US" sz="2400" spc="9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và</a:t>
            </a:r>
            <a:r>
              <a:rPr sz="2400" spc="9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90" dirty="0">
                <a:solidFill>
                  <a:schemeClr val="bg1"/>
                </a:solidFill>
                <a:latin typeface="Times New Roman"/>
                <a:cs typeface="Times New Roman"/>
              </a:rPr>
              <a:t>import </a:t>
            </a:r>
            <a:r>
              <a:rPr lang="en-US" sz="2400" spc="3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tập</a:t>
            </a:r>
            <a:r>
              <a:rPr lang="en-US" sz="2400" spc="3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3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2400" spc="30" dirty="0" smtClean="0">
                <a:solidFill>
                  <a:schemeClr val="bg1"/>
                </a:solidFill>
                <a:latin typeface="Times New Roman"/>
                <a:cs typeface="Times New Roman"/>
              </a:rPr>
              <a:t> file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275080" lvl="2" indent="-300355">
              <a:lnSpc>
                <a:spcPct val="100000"/>
              </a:lnSpc>
              <a:spcBef>
                <a:spcPts val="445"/>
              </a:spcBef>
              <a:buChar char="-"/>
              <a:tabLst>
                <a:tab pos="1275080" algn="l"/>
                <a:tab pos="1275715" algn="l"/>
              </a:tabLst>
            </a:pPr>
            <a:r>
              <a:rPr sz="1800" spc="45" dirty="0">
                <a:solidFill>
                  <a:schemeClr val="bg1"/>
                </a:solidFill>
                <a:latin typeface="Times New Roman"/>
                <a:cs typeface="Times New Roman"/>
              </a:rPr>
              <a:t>Converting </a:t>
            </a:r>
            <a:r>
              <a:rPr sz="1800"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VM </a:t>
            </a:r>
            <a:r>
              <a:rPr lang="en-US" sz="18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thành</a:t>
            </a:r>
            <a:r>
              <a:rPr lang="en-US" sz="18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18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18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800" spc="50" dirty="0" smtClean="0">
                <a:solidFill>
                  <a:schemeClr val="bg1"/>
                </a:solidFill>
                <a:latin typeface="Times New Roman"/>
                <a:cs typeface="Times New Roman"/>
              </a:rPr>
              <a:t>container</a:t>
            </a:r>
            <a:endParaRPr sz="1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Image, Volumes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07264"/>
            <a:ext cx="8056245" cy="1429237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60680" algn="l"/>
                <a:tab pos="361315" algn="l"/>
              </a:tabLst>
            </a:pPr>
            <a:r>
              <a:rPr lang="en-US" sz="3000" spc="7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Viết</a:t>
            </a:r>
            <a:r>
              <a:rPr lang="en-US" sz="30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7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30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Dockerfile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3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Dockerfile</a:t>
            </a:r>
            <a:r>
              <a:rPr sz="2400" spc="3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1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là</a:t>
            </a:r>
            <a:r>
              <a:rPr lang="en-US" sz="2400" spc="-1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1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2400" spc="-15" dirty="0" smtClean="0">
                <a:solidFill>
                  <a:schemeClr val="bg1"/>
                </a:solidFill>
                <a:latin typeface="Times New Roman"/>
                <a:cs typeface="Times New Roman"/>
              </a:rPr>
              <a:t> file</a:t>
            </a:r>
            <a:r>
              <a:rPr sz="2400" spc="3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65" dirty="0">
                <a:solidFill>
                  <a:schemeClr val="bg1"/>
                </a:solidFill>
                <a:latin typeface="Times New Roman"/>
                <a:cs typeface="Times New Roman"/>
              </a:rPr>
              <a:t>text </a:t>
            </a:r>
            <a:r>
              <a:rPr lang="en-US" sz="2400" spc="-1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với</a:t>
            </a:r>
            <a:r>
              <a:rPr lang="en-US" sz="2400" spc="-1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1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2400" spc="-1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1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loạt</a:t>
            </a:r>
            <a:r>
              <a:rPr lang="en-US" sz="2400" spc="-1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1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2400" spc="-1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commands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lr>
                <a:srgbClr val="CACACA"/>
              </a:buClr>
              <a:buChar char="-"/>
              <a:tabLst>
                <a:tab pos="817880" algn="l"/>
                <a:tab pos="818515" algn="l"/>
              </a:tabLst>
            </a:pPr>
            <a:r>
              <a:rPr sz="2400" u="heavy" spc="60" dirty="0">
                <a:solidFill>
                  <a:schemeClr val="bg1"/>
                </a:solidFill>
                <a:uFill>
                  <a:solidFill>
                    <a:srgbClr val="FFD966"/>
                  </a:solidFill>
                </a:uFill>
                <a:latin typeface="Times New Roman"/>
                <a:cs typeface="Times New Roman"/>
                <a:hlinkClick r:id="rId2"/>
              </a:rPr>
              <a:t>Docker</a:t>
            </a:r>
            <a:r>
              <a:rPr sz="2400" u="heavy" spc="-5" dirty="0">
                <a:solidFill>
                  <a:schemeClr val="bg1"/>
                </a:solidFill>
                <a:uFill>
                  <a:solidFill>
                    <a:srgbClr val="FFD966"/>
                  </a:solidFill>
                </a:uFill>
                <a:latin typeface="Times New Roman"/>
                <a:cs typeface="Times New Roman"/>
                <a:hlinkClick r:id="rId2"/>
              </a:rPr>
              <a:t> </a:t>
            </a:r>
            <a:r>
              <a:rPr sz="2400" u="heavy" spc="65" dirty="0">
                <a:solidFill>
                  <a:schemeClr val="bg1"/>
                </a:solidFill>
                <a:uFill>
                  <a:solidFill>
                    <a:srgbClr val="FFD966"/>
                  </a:solidFill>
                </a:uFill>
                <a:latin typeface="Times New Roman"/>
                <a:cs typeface="Times New Roman"/>
                <a:hlinkClick r:id="rId2"/>
              </a:rPr>
              <a:t>Instructions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40199" y="3196100"/>
            <a:ext cx="7863599" cy="27899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31</a:t>
            </a:fld>
            <a:endParaRPr spc="3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Image, Volumes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16356"/>
            <a:ext cx="7881620" cy="1842043"/>
          </a:xfrm>
          <a:prstGeom prst="rect">
            <a:avLst/>
          </a:prstGeom>
        </p:spPr>
        <p:txBody>
          <a:bodyPr vert="horz" wrap="square" lIns="0" tIns="9080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715"/>
              </a:spcBef>
              <a:tabLst>
                <a:tab pos="360680" algn="l"/>
              </a:tabLst>
            </a:pPr>
            <a:r>
              <a:rPr sz="30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-</a:t>
            </a:r>
            <a:r>
              <a:rPr lang="en-US"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	</a:t>
            </a:r>
            <a:r>
              <a:rPr sz="30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Volumes</a:t>
            </a:r>
            <a:r>
              <a:rPr lang="en-US" sz="30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là</a:t>
            </a:r>
            <a:r>
              <a:rPr lang="en-US" sz="30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gì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marR="5080" indent="-324485" algn="just">
              <a:lnSpc>
                <a:spcPct val="114300"/>
              </a:lnSpc>
              <a:spcBef>
                <a:spcPts val="75"/>
              </a:spcBef>
            </a:pPr>
            <a:r>
              <a:rPr sz="2400" spc="-50" dirty="0" smtClean="0">
                <a:solidFill>
                  <a:schemeClr val="bg1"/>
                </a:solidFill>
                <a:latin typeface="Times New Roman"/>
                <a:cs typeface="Times New Roman"/>
              </a:rPr>
              <a:t>-</a:t>
            </a:r>
            <a:r>
              <a:rPr lang="en-US" sz="2400" spc="-50" dirty="0" smtClean="0">
                <a:solidFill>
                  <a:schemeClr val="bg1"/>
                </a:solidFill>
                <a:latin typeface="Times New Roman"/>
                <a:cs typeface="Times New Roman"/>
              </a:rPr>
              <a:t>	</a:t>
            </a:r>
            <a:r>
              <a:rPr lang="en-US" sz="2400" spc="-50" dirty="0">
                <a:solidFill>
                  <a:schemeClr val="bg1"/>
                </a:solidFill>
                <a:latin typeface="Times New Roman"/>
                <a:cs typeface="Times New Roman"/>
              </a:rPr>
              <a:t>V</a:t>
            </a:r>
            <a:r>
              <a:rPr lang="vi-VN" sz="2400" spc="-50" dirty="0" smtClean="0">
                <a:solidFill>
                  <a:schemeClr val="bg1"/>
                </a:solidFill>
                <a:latin typeface="Times New Roman"/>
                <a:cs typeface="Times New Roman"/>
              </a:rPr>
              <a:t>olume </a:t>
            </a:r>
            <a:r>
              <a:rPr lang="vi-VN" sz="2400" spc="-50" dirty="0">
                <a:solidFill>
                  <a:schemeClr val="bg1"/>
                </a:solidFill>
                <a:latin typeface="Times New Roman"/>
                <a:cs typeface="Times New Roman"/>
              </a:rPr>
              <a:t>là một điểm gắn kết trên cây thư mục của container nơi một phần của cây thư mục máy chủ đã được gắn kết.</a:t>
            </a:r>
          </a:p>
          <a:p>
            <a:pPr marL="817880" marR="5080" indent="-324485" algn="just">
              <a:lnSpc>
                <a:spcPct val="114300"/>
              </a:lnSpc>
              <a:spcBef>
                <a:spcPts val="75"/>
              </a:spcBef>
            </a:pP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84250" y="3558225"/>
            <a:ext cx="6969949" cy="27591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32</a:t>
            </a:fld>
            <a:endParaRPr spc="3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Image, Volumes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33</a:t>
            </a:fld>
            <a:endParaRPr spc="30" dirty="0"/>
          </a:p>
        </p:txBody>
      </p:sp>
      <p:sp>
        <p:nvSpPr>
          <p:cNvPr id="3" name="object 3"/>
          <p:cNvSpPr txBox="1"/>
          <p:nvPr/>
        </p:nvSpPr>
        <p:spPr>
          <a:xfrm>
            <a:off x="493691" y="1527743"/>
            <a:ext cx="7634605" cy="19497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0680" marR="5080" indent="-347980">
              <a:lnSpc>
                <a:spcPct val="114599"/>
              </a:lnSpc>
              <a:spcBef>
                <a:spcPts val="100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45" dirty="0">
                <a:solidFill>
                  <a:schemeClr val="bg1"/>
                </a:solidFill>
                <a:latin typeface="Times New Roman"/>
                <a:cs typeface="Times New Roman"/>
              </a:rPr>
              <a:t>Volumes </a:t>
            </a:r>
            <a:r>
              <a:rPr lang="en-US" sz="30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cung</a:t>
            </a:r>
            <a:r>
              <a:rPr lang="en-US" sz="30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cấp</a:t>
            </a:r>
            <a:r>
              <a:rPr lang="en-US" sz="30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quản</a:t>
            </a:r>
            <a:r>
              <a:rPr lang="en-US" sz="30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lý</a:t>
            </a:r>
            <a:r>
              <a:rPr lang="en-US" sz="30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dữ</a:t>
            </a:r>
            <a:r>
              <a:rPr lang="en-US" sz="30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liệu</a:t>
            </a:r>
            <a:r>
              <a:rPr lang="en-US" sz="30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của</a:t>
            </a:r>
            <a:r>
              <a:rPr lang="en-US" sz="3000" spc="6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container </a:t>
            </a:r>
            <a:r>
              <a:rPr lang="en-US" sz="30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độc</a:t>
            </a:r>
            <a:r>
              <a:rPr lang="en-US" sz="30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6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lập</a:t>
            </a:r>
            <a:r>
              <a:rPr sz="30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endParaRPr lang="en-US" sz="3000" spc="65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marR="5080" lvl="1" indent="-347980">
              <a:lnSpc>
                <a:spcPct val="114599"/>
              </a:lnSpc>
              <a:spcBef>
                <a:spcPts val="100"/>
              </a:spcBef>
              <a:buChar char="-"/>
              <a:tabLst>
                <a:tab pos="360680" algn="l"/>
                <a:tab pos="361315" algn="l"/>
              </a:tabLst>
            </a:pPr>
            <a:r>
              <a:rPr lang="en-US" sz="2400" spc="65" dirty="0" err="1">
                <a:solidFill>
                  <a:schemeClr val="bg1"/>
                </a:solidFill>
                <a:latin typeface="Times New Roman"/>
                <a:cs typeface="Times New Roman"/>
              </a:rPr>
              <a:t>Tạo</a:t>
            </a:r>
            <a:r>
              <a:rPr lang="en-US" sz="2400" spc="6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>
                <a:solidFill>
                  <a:schemeClr val="bg1"/>
                </a:solidFill>
                <a:latin typeface="Times New Roman"/>
                <a:cs typeface="Times New Roman"/>
              </a:rPr>
              <a:t>mô</a:t>
            </a:r>
            <a:r>
              <a:rPr lang="en-US" sz="2400" spc="6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>
                <a:solidFill>
                  <a:schemeClr val="bg1"/>
                </a:solidFill>
                <a:latin typeface="Times New Roman"/>
                <a:cs typeface="Times New Roman"/>
              </a:rPr>
              <a:t>đun</a:t>
            </a:r>
            <a:r>
              <a:rPr lang="en-US" sz="2400" spc="6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>
                <a:solidFill>
                  <a:schemeClr val="bg1"/>
                </a:solidFill>
                <a:latin typeface="Times New Roman"/>
                <a:cs typeface="Times New Roman"/>
              </a:rPr>
              <a:t>cho</a:t>
            </a:r>
            <a:r>
              <a:rPr lang="en-US" sz="2400" spc="6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2400" spc="6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>
                <a:solidFill>
                  <a:schemeClr val="bg1"/>
                </a:solidFill>
                <a:latin typeface="Times New Roman"/>
                <a:cs typeface="Times New Roman"/>
              </a:rPr>
              <a:t>thành</a:t>
            </a:r>
            <a:r>
              <a:rPr lang="en-US" sz="2400" spc="6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>
                <a:solidFill>
                  <a:schemeClr val="bg1"/>
                </a:solidFill>
                <a:latin typeface="Times New Roman"/>
                <a:cs typeface="Times New Roman"/>
              </a:rPr>
              <a:t>phần</a:t>
            </a:r>
            <a:r>
              <a:rPr lang="en-US" sz="2400" spc="6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>
                <a:solidFill>
                  <a:schemeClr val="bg1"/>
                </a:solidFill>
                <a:latin typeface="Times New Roman"/>
                <a:cs typeface="Times New Roman"/>
              </a:rPr>
              <a:t>kiến</a:t>
            </a:r>
            <a:r>
              <a:rPr lang="en-US" sz="2400" spc="6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65" dirty="0" err="1">
                <a:solidFill>
                  <a:schemeClr val="bg1"/>
                </a:solidFill>
                <a:latin typeface="Times New Roman"/>
                <a:cs typeface="Times New Roman"/>
              </a:rPr>
              <a:t>trúc</a:t>
            </a:r>
            <a:r>
              <a:rPr lang="en-US" sz="2400" spc="65" dirty="0" smtClean="0">
                <a:solidFill>
                  <a:schemeClr val="bg1"/>
                </a:solidFill>
                <a:latin typeface="Times New Roman"/>
                <a:cs typeface="Times New Roman"/>
              </a:rPr>
              <a:t>.</a:t>
            </a:r>
          </a:p>
          <a:p>
            <a:pPr marL="817880" marR="5080" lvl="1" indent="-347980">
              <a:lnSpc>
                <a:spcPct val="114599"/>
              </a:lnSpc>
              <a:spcBef>
                <a:spcPts val="100"/>
              </a:spcBef>
              <a:buChar char="-"/>
              <a:tabLst>
                <a:tab pos="360680" algn="l"/>
                <a:tab pos="361315" algn="l"/>
              </a:tabLst>
            </a:pP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Tiêm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hành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vi </a:t>
            </a: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vào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container </a:t>
            </a: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mà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không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sửa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đổi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Image.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Image, Volumes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07264"/>
            <a:ext cx="3402329" cy="1424940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60680" algn="l"/>
                <a:tab pos="361315" algn="l"/>
              </a:tabLst>
            </a:pPr>
            <a:r>
              <a:rPr lang="en-US" sz="30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30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loại</a:t>
            </a:r>
            <a:r>
              <a:rPr lang="en-US" sz="30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volume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35" dirty="0">
                <a:solidFill>
                  <a:schemeClr val="bg1"/>
                </a:solidFill>
                <a:latin typeface="Times New Roman"/>
                <a:cs typeface="Times New Roman"/>
              </a:rPr>
              <a:t>Bind </a:t>
            </a:r>
            <a:r>
              <a:rPr sz="2400" spc="114" dirty="0">
                <a:solidFill>
                  <a:schemeClr val="bg1"/>
                </a:solidFill>
                <a:latin typeface="Times New Roman"/>
                <a:cs typeface="Times New Roman"/>
              </a:rPr>
              <a:t>mount</a:t>
            </a:r>
            <a:r>
              <a:rPr sz="2400" spc="-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0" dirty="0">
                <a:solidFill>
                  <a:schemeClr val="bg1"/>
                </a:solidFill>
                <a:latin typeface="Times New Roman"/>
                <a:cs typeface="Times New Roman"/>
              </a:rPr>
              <a:t>volume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Managed</a:t>
            </a:r>
            <a:r>
              <a:rPr sz="2400" spc="-8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0" dirty="0">
                <a:solidFill>
                  <a:schemeClr val="bg1"/>
                </a:solidFill>
                <a:latin typeface="Times New Roman"/>
                <a:cs typeface="Times New Roman"/>
              </a:rPr>
              <a:t>volume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93691" y="5633018"/>
            <a:ext cx="72453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55" dirty="0">
                <a:solidFill>
                  <a:schemeClr val="bg1"/>
                </a:solidFill>
                <a:latin typeface="Times New Roman"/>
                <a:cs typeface="Times New Roman"/>
              </a:rPr>
              <a:t>Volume </a:t>
            </a:r>
            <a:r>
              <a:rPr lang="en-US" sz="30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có</a:t>
            </a:r>
            <a:r>
              <a:rPr lang="en-US" sz="30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thể</a:t>
            </a:r>
            <a:r>
              <a:rPr lang="en-US" sz="30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chia </a:t>
            </a:r>
            <a:r>
              <a:rPr lang="en-US" sz="30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sẻ</a:t>
            </a:r>
            <a:r>
              <a:rPr lang="en-US" sz="30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giữa</a:t>
            </a:r>
            <a:r>
              <a:rPr lang="en-US" sz="30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30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containers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81075" y="3145750"/>
            <a:ext cx="6981848" cy="24396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34</a:t>
            </a:fld>
            <a:endParaRPr spc="30" dirty="0"/>
          </a:p>
        </p:txBody>
      </p:sp>
      <p:sp>
        <p:nvSpPr>
          <p:cNvPr id="8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Image, Volumes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27743"/>
            <a:ext cx="8084820" cy="16055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0680" marR="5080" indent="-348615">
              <a:lnSpc>
                <a:spcPct val="114599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lang="vi-VN" sz="3000" spc="100" dirty="0">
                <a:solidFill>
                  <a:schemeClr val="bg1"/>
                </a:solidFill>
                <a:latin typeface="Times New Roman"/>
                <a:cs typeface="Times New Roman"/>
              </a:rPr>
              <a:t>Khi bạn đã tạo </a:t>
            </a:r>
            <a:r>
              <a:rPr lang="en-US" sz="3000" spc="100" dirty="0" smtClean="0">
                <a:solidFill>
                  <a:schemeClr val="bg1"/>
                </a:solidFill>
                <a:latin typeface="Times New Roman"/>
                <a:cs typeface="Times New Roman"/>
              </a:rPr>
              <a:t>Image </a:t>
            </a:r>
            <a:r>
              <a:rPr lang="vi-VN" sz="3000" spc="100" dirty="0" smtClean="0">
                <a:solidFill>
                  <a:schemeClr val="bg1"/>
                </a:solidFill>
                <a:latin typeface="Times New Roman"/>
                <a:cs typeface="Times New Roman"/>
              </a:rPr>
              <a:t>của </a:t>
            </a:r>
            <a:r>
              <a:rPr lang="vi-VN" sz="3000" spc="100" dirty="0">
                <a:solidFill>
                  <a:schemeClr val="bg1"/>
                </a:solidFill>
                <a:latin typeface="Times New Roman"/>
                <a:cs typeface="Times New Roman"/>
              </a:rPr>
              <a:t>mình, bạn có thể muốn chia sẻ chúng với những người dùng khác.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322949" y="2781699"/>
            <a:ext cx="2498099" cy="30636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35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07264"/>
            <a:ext cx="5718175" cy="4757713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30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40" dirty="0">
                <a:solidFill>
                  <a:schemeClr val="bg1"/>
                </a:solidFill>
                <a:latin typeface="Times New Roman"/>
                <a:cs typeface="Times New Roman"/>
              </a:rPr>
              <a:t>registry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40" dirty="0">
                <a:solidFill>
                  <a:schemeClr val="bg1"/>
                </a:solidFill>
                <a:latin typeface="Times New Roman"/>
                <a:cs typeface="Times New Roman"/>
              </a:rPr>
              <a:t>Private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70" dirty="0">
                <a:solidFill>
                  <a:schemeClr val="bg1"/>
                </a:solidFill>
                <a:latin typeface="Times New Roman"/>
                <a:cs typeface="Times New Roman"/>
              </a:rPr>
              <a:t>network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35" dirty="0">
                <a:solidFill>
                  <a:schemeClr val="bg1"/>
                </a:solidFill>
                <a:latin typeface="Times New Roman"/>
                <a:cs typeface="Times New Roman"/>
              </a:rPr>
              <a:t>Public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70" dirty="0">
                <a:solidFill>
                  <a:schemeClr val="bg1"/>
                </a:solidFill>
                <a:latin typeface="Times New Roman"/>
                <a:cs typeface="Times New Roman"/>
              </a:rPr>
              <a:t>network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60680" indent="-347980">
              <a:lnSpc>
                <a:spcPct val="100000"/>
              </a:lnSpc>
              <a:spcBef>
                <a:spcPts val="39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-5" dirty="0">
                <a:solidFill>
                  <a:schemeClr val="bg1"/>
                </a:solidFill>
                <a:latin typeface="Times New Roman"/>
                <a:cs typeface="Times New Roman"/>
              </a:rPr>
              <a:t>Allow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marR="2021839" lvl="1" indent="-324485">
              <a:lnSpc>
                <a:spcPct val="104200"/>
              </a:lnSpc>
              <a:spcBef>
                <a:spcPts val="43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5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Nhiều</a:t>
            </a:r>
            <a:r>
              <a:rPr lang="en-US" sz="2400" spc="5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5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người</a:t>
            </a:r>
            <a:r>
              <a:rPr lang="en-US" sz="2400" spc="5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5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dùng</a:t>
            </a:r>
            <a:r>
              <a:rPr lang="en-US" sz="2400" spc="5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85" dirty="0" smtClean="0">
                <a:solidFill>
                  <a:schemeClr val="bg1"/>
                </a:solidFill>
                <a:latin typeface="Times New Roman"/>
                <a:cs typeface="Times New Roman"/>
              </a:rPr>
              <a:t>push  </a:t>
            </a:r>
            <a:r>
              <a:rPr lang="en-US" sz="2400" spc="9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và</a:t>
            </a:r>
            <a:r>
              <a:rPr sz="2400" spc="9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0" dirty="0">
                <a:solidFill>
                  <a:schemeClr val="bg1"/>
                </a:solidFill>
                <a:latin typeface="Times New Roman"/>
                <a:cs typeface="Times New Roman"/>
              </a:rPr>
              <a:t>pull </a:t>
            </a:r>
            <a:r>
              <a:rPr sz="2400" spc="25" dirty="0">
                <a:solidFill>
                  <a:schemeClr val="bg1"/>
                </a:solidFill>
                <a:latin typeface="Times New Roman"/>
                <a:cs typeface="Times New Roman"/>
              </a:rPr>
              <a:t>images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từ</a:t>
            </a:r>
            <a:r>
              <a:rPr lang="en-US"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trung</a:t>
            </a:r>
            <a:r>
              <a:rPr lang="en-US"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tâm</a:t>
            </a:r>
            <a:r>
              <a:rPr lang="en-US"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lưu</a:t>
            </a:r>
            <a:r>
              <a:rPr lang="en-US"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trữ</a:t>
            </a:r>
            <a:r>
              <a:rPr lang="en-US"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sử</a:t>
            </a:r>
            <a:r>
              <a:rPr lang="en-US"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dụng</a:t>
            </a:r>
            <a:r>
              <a:rPr lang="en-US"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sz="2400" spc="30" dirty="0" smtClean="0">
                <a:solidFill>
                  <a:schemeClr val="bg1"/>
                </a:solidFill>
                <a:latin typeface="Times New Roman"/>
                <a:cs typeface="Times New Roman"/>
              </a:rPr>
              <a:t>  </a:t>
            </a:r>
            <a:r>
              <a:rPr sz="2400" spc="5" dirty="0">
                <a:solidFill>
                  <a:schemeClr val="bg1"/>
                </a:solidFill>
                <a:latin typeface="Times New Roman"/>
                <a:cs typeface="Times New Roman"/>
              </a:rPr>
              <a:t>RESTful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-55" dirty="0">
                <a:solidFill>
                  <a:schemeClr val="bg1"/>
                </a:solidFill>
                <a:latin typeface="Times New Roman"/>
                <a:cs typeface="Times New Roman"/>
              </a:rPr>
              <a:t>API.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60680" indent="-347980">
              <a:lnSpc>
                <a:spcPct val="100000"/>
              </a:lnSpc>
              <a:spcBef>
                <a:spcPts val="9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135" dirty="0">
                <a:solidFill>
                  <a:schemeClr val="bg1"/>
                </a:solidFill>
                <a:latin typeface="Times New Roman"/>
                <a:cs typeface="Times New Roman"/>
              </a:rPr>
              <a:t>Open</a:t>
            </a:r>
            <a:r>
              <a:rPr sz="30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65" dirty="0">
                <a:solidFill>
                  <a:schemeClr val="bg1"/>
                </a:solidFill>
                <a:latin typeface="Times New Roman"/>
                <a:cs typeface="Times New Roman"/>
              </a:rPr>
              <a:t>source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25"/>
              </a:spcBef>
              <a:buClr>
                <a:srgbClr val="CACACA"/>
              </a:buClr>
              <a:buChar char="-"/>
              <a:tabLst>
                <a:tab pos="817880" algn="l"/>
                <a:tab pos="818515" algn="l"/>
              </a:tabLst>
            </a:pPr>
            <a:r>
              <a:rPr sz="2400" u="heavy" spc="50" dirty="0">
                <a:solidFill>
                  <a:schemeClr val="bg1"/>
                </a:solidFill>
                <a:uFill>
                  <a:solidFill>
                    <a:srgbClr val="FFD966"/>
                  </a:solidFill>
                </a:uFill>
                <a:latin typeface="Times New Roman"/>
                <a:cs typeface="Times New Roman"/>
                <a:hlinkClick r:id="rId2"/>
              </a:rPr>
              <a:t>https://github.com/docker/distribution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420850" y="1491800"/>
            <a:ext cx="3411450" cy="38641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36</a:t>
            </a:fld>
            <a:endParaRPr spc="3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211645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rgbClr val="CACACA"/>
                </a:solidFill>
                <a:latin typeface="Times New Roman"/>
                <a:cs typeface="Times New Roman"/>
              </a:rPr>
              <a:t>-	</a:t>
            </a:r>
            <a:r>
              <a:rPr sz="3000" spc="55" dirty="0">
                <a:solidFill>
                  <a:schemeClr val="bg1"/>
                </a:solidFill>
                <a:latin typeface="Times New Roman"/>
                <a:cs typeface="Times New Roman"/>
              </a:rPr>
              <a:t>Repository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60925" y="2405725"/>
            <a:ext cx="5622149" cy="23617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37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07264"/>
            <a:ext cx="8011159" cy="2263140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30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165" dirty="0">
                <a:solidFill>
                  <a:schemeClr val="bg1"/>
                </a:solidFill>
                <a:latin typeface="Times New Roman"/>
                <a:cs typeface="Times New Roman"/>
              </a:rPr>
              <a:t>Hub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-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sz="2400" spc="-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30" dirty="0">
                <a:solidFill>
                  <a:schemeClr val="bg1"/>
                </a:solidFill>
                <a:latin typeface="Times New Roman"/>
                <a:cs typeface="Times New Roman"/>
              </a:rPr>
              <a:t>registry </a:t>
            </a:r>
            <a:r>
              <a:rPr lang="en-US" sz="24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quản</a:t>
            </a:r>
            <a:r>
              <a:rPr lang="en-US" sz="24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lý</a:t>
            </a:r>
            <a:r>
              <a:rPr lang="en-US" sz="24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bởi</a:t>
            </a:r>
            <a:r>
              <a:rPr sz="24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35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2400" spc="35" dirty="0">
                <a:solidFill>
                  <a:schemeClr val="bg1"/>
                </a:solidFill>
                <a:latin typeface="Times New Roman"/>
                <a:cs typeface="Times New Roman"/>
              </a:rPr>
              <a:t>,</a:t>
            </a:r>
            <a:r>
              <a:rPr sz="2400" spc="-5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0" dirty="0">
                <a:solidFill>
                  <a:schemeClr val="bg1"/>
                </a:solidFill>
                <a:latin typeface="Times New Roman"/>
                <a:cs typeface="Times New Roman"/>
              </a:rPr>
              <a:t>Inc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Hàng</a:t>
            </a:r>
            <a:r>
              <a:rPr lang="en-US" sz="24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chục</a:t>
            </a:r>
            <a:r>
              <a:rPr lang="en-US" sz="24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nghìn</a:t>
            </a:r>
            <a:r>
              <a:rPr lang="en-US" sz="24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images </a:t>
            </a:r>
            <a:r>
              <a:rPr lang="en-US" sz="2400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sẵn</a:t>
            </a:r>
            <a:r>
              <a:rPr lang="en-US" sz="24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sang </a:t>
            </a:r>
            <a:r>
              <a:rPr lang="en-US" sz="2400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để</a:t>
            </a:r>
            <a:r>
              <a:rPr lang="en-US" sz="24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download </a:t>
            </a:r>
            <a:r>
              <a:rPr lang="en-US" sz="2400" spc="9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và</a:t>
            </a:r>
            <a:r>
              <a:rPr sz="2400" spc="-3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12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chạy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Miễn</a:t>
            </a:r>
            <a:r>
              <a:rPr lang="en-US" sz="24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phí</a:t>
            </a:r>
            <a:r>
              <a:rPr lang="en-US" sz="24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cho</a:t>
            </a:r>
            <a:r>
              <a:rPr lang="en-US" sz="24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public </a:t>
            </a:r>
            <a:r>
              <a:rPr sz="2400" spc="50" dirty="0">
                <a:solidFill>
                  <a:schemeClr val="bg1"/>
                </a:solidFill>
                <a:latin typeface="Times New Roman"/>
                <a:cs typeface="Times New Roman"/>
              </a:rPr>
              <a:t>repositories</a:t>
            </a:r>
            <a:r>
              <a:rPr sz="2400" spc="-13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(images)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Trả</a:t>
            </a:r>
            <a:r>
              <a:rPr lang="en-US" sz="24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trí</a:t>
            </a:r>
            <a:r>
              <a:rPr lang="en-US" sz="24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cho</a:t>
            </a:r>
            <a:r>
              <a:rPr lang="en-US" sz="24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private </a:t>
            </a:r>
            <a:r>
              <a:rPr sz="2400" spc="50" dirty="0">
                <a:solidFill>
                  <a:schemeClr val="bg1"/>
                </a:solidFill>
                <a:latin typeface="Times New Roman"/>
                <a:cs typeface="Times New Roman"/>
              </a:rPr>
              <a:t>repositories</a:t>
            </a:r>
            <a:r>
              <a:rPr sz="2400" spc="-13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(images)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58738" y="4081674"/>
            <a:ext cx="7226525" cy="16097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38</a:t>
            </a:fld>
            <a:endParaRPr spc="3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07264"/>
            <a:ext cx="3747770" cy="1844039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3000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165" dirty="0">
                <a:solidFill>
                  <a:schemeClr val="bg1"/>
                </a:solidFill>
                <a:latin typeface="Times New Roman"/>
                <a:cs typeface="Times New Roman"/>
              </a:rPr>
              <a:t>Hub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lr>
                <a:srgbClr val="CACACA"/>
              </a:buClr>
              <a:buChar char="-"/>
              <a:tabLst>
                <a:tab pos="817880" algn="l"/>
                <a:tab pos="818515" algn="l"/>
              </a:tabLst>
            </a:pPr>
            <a:r>
              <a:rPr sz="2400" u="heavy" spc="35" dirty="0">
                <a:solidFill>
                  <a:schemeClr val="bg1"/>
                </a:solidFill>
                <a:uFill>
                  <a:solidFill>
                    <a:srgbClr val="FFD966"/>
                  </a:solidFill>
                </a:uFill>
                <a:latin typeface="Times New Roman"/>
                <a:cs typeface="Times New Roman"/>
                <a:hlinkClick r:id="rId2"/>
              </a:rPr>
              <a:t>https://hub.docker.com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75" dirty="0">
                <a:solidFill>
                  <a:schemeClr val="bg1"/>
                </a:solidFill>
                <a:latin typeface="Times New Roman"/>
                <a:cs typeface="Times New Roman"/>
              </a:rPr>
              <a:t>Automated</a:t>
            </a:r>
            <a:r>
              <a:rPr sz="2400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build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80" dirty="0">
                <a:solidFill>
                  <a:schemeClr val="bg1"/>
                </a:solidFill>
                <a:latin typeface="Times New Roman"/>
                <a:cs typeface="Times New Roman"/>
              </a:rPr>
              <a:t>Support</a:t>
            </a:r>
            <a:r>
              <a:rPr sz="2400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75" dirty="0">
                <a:solidFill>
                  <a:schemeClr val="bg1"/>
                </a:solidFill>
                <a:latin typeface="Times New Roman"/>
                <a:cs typeface="Times New Roman"/>
              </a:rPr>
              <a:t>Webhook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416225" y="1536624"/>
            <a:ext cx="4416080" cy="45552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39</a:t>
            </a:fld>
            <a:endParaRPr spc="3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648103"/>
            <a:ext cx="276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4</a:t>
            </a:fld>
            <a:endParaRPr spc="30" dirty="0"/>
          </a:p>
        </p:txBody>
      </p:sp>
      <p:sp>
        <p:nvSpPr>
          <p:cNvPr id="3" name="object 3"/>
          <p:cNvSpPr txBox="1"/>
          <p:nvPr/>
        </p:nvSpPr>
        <p:spPr>
          <a:xfrm>
            <a:off x="493691" y="1527743"/>
            <a:ext cx="7759065" cy="416524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0680" marR="5080" indent="-347980">
              <a:lnSpc>
                <a:spcPct val="114599"/>
              </a:lnSpc>
              <a:spcBef>
                <a:spcPts val="100"/>
              </a:spcBef>
              <a:buChar char="-"/>
              <a:tabLst>
                <a:tab pos="360680" algn="l"/>
                <a:tab pos="361315" algn="l"/>
              </a:tabLst>
            </a:pPr>
            <a:r>
              <a:rPr lang="en-US" sz="3000" spc="-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3000" spc="-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nền</a:t>
            </a:r>
            <a:r>
              <a:rPr lang="en-US" sz="3000" spc="-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tảng</a:t>
            </a:r>
            <a:r>
              <a:rPr lang="en-US" sz="3000" spc="-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cho</a:t>
            </a:r>
            <a:r>
              <a:rPr lang="en-US" sz="3000" spc="-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phép</a:t>
            </a:r>
            <a:r>
              <a:rPr lang="en-US" sz="3000" spc="-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5" dirty="0" smtClean="0">
                <a:solidFill>
                  <a:schemeClr val="bg1"/>
                </a:solidFill>
                <a:latin typeface="Times New Roman"/>
                <a:cs typeface="Times New Roman"/>
              </a:rPr>
              <a:t>“</a:t>
            </a:r>
            <a:r>
              <a:rPr sz="3000" spc="5" dirty="0" smtClean="0">
                <a:solidFill>
                  <a:schemeClr val="bg1"/>
                </a:solidFill>
                <a:latin typeface="Times New Roman"/>
                <a:cs typeface="Times New Roman"/>
              </a:rPr>
              <a:t>build,</a:t>
            </a:r>
            <a:r>
              <a:rPr lang="en-US" sz="3000" spc="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30" dirty="0" smtClean="0">
                <a:solidFill>
                  <a:schemeClr val="bg1"/>
                </a:solidFill>
                <a:latin typeface="Times New Roman"/>
                <a:cs typeface="Times New Roman"/>
              </a:rPr>
              <a:t>ship</a:t>
            </a:r>
            <a:r>
              <a:rPr sz="3000" spc="30" dirty="0">
                <a:solidFill>
                  <a:schemeClr val="bg1"/>
                </a:solidFill>
                <a:latin typeface="Times New Roman"/>
                <a:cs typeface="Times New Roman"/>
              </a:rPr>
              <a:t>,</a:t>
            </a:r>
            <a:r>
              <a:rPr sz="3000" spc="-3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31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114" dirty="0" smtClean="0">
                <a:solidFill>
                  <a:schemeClr val="bg1"/>
                </a:solidFill>
                <a:latin typeface="Times New Roman"/>
                <a:cs typeface="Times New Roman"/>
              </a:rPr>
              <a:t>and </a:t>
            </a:r>
            <a:r>
              <a:rPr sz="3000" spc="150" dirty="0" smtClean="0">
                <a:solidFill>
                  <a:schemeClr val="bg1"/>
                </a:solidFill>
                <a:latin typeface="Times New Roman"/>
                <a:cs typeface="Times New Roman"/>
              </a:rPr>
              <a:t>run </a:t>
            </a:r>
            <a:r>
              <a:rPr sz="3000" spc="55" dirty="0">
                <a:solidFill>
                  <a:schemeClr val="bg1"/>
                </a:solidFill>
                <a:latin typeface="Times New Roman"/>
                <a:cs typeface="Times New Roman"/>
              </a:rPr>
              <a:t>any </a:t>
            </a:r>
            <a:r>
              <a:rPr sz="3000" spc="50" dirty="0">
                <a:solidFill>
                  <a:schemeClr val="bg1"/>
                </a:solidFill>
                <a:latin typeface="Times New Roman"/>
                <a:cs typeface="Times New Roman"/>
              </a:rPr>
              <a:t>app,</a:t>
            </a:r>
            <a:r>
              <a:rPr sz="3000" spc="-2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10" dirty="0" smtClean="0">
                <a:solidFill>
                  <a:schemeClr val="bg1"/>
                </a:solidFill>
                <a:latin typeface="Times New Roman"/>
                <a:cs typeface="Times New Roman"/>
              </a:rPr>
              <a:t>anywhere”</a:t>
            </a:r>
            <a:r>
              <a:rPr lang="en-US" sz="3000" spc="10" dirty="0" smtClean="0">
                <a:solidFill>
                  <a:schemeClr val="bg1"/>
                </a:solidFill>
                <a:latin typeface="Times New Roman"/>
                <a:cs typeface="Times New Roman"/>
              </a:rPr>
              <a:t>.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60680" indent="-347980">
              <a:lnSpc>
                <a:spcPct val="100000"/>
              </a:lnSpc>
              <a:spcBef>
                <a:spcPts val="52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lang="en-US" sz="3000" spc="-5" dirty="0">
                <a:solidFill>
                  <a:schemeClr val="bg1"/>
                </a:solidFill>
                <a:latin typeface="Times New Roman"/>
                <a:cs typeface="Times New Roman"/>
              </a:rPr>
              <a:t>: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47980">
              <a:lnSpc>
                <a:spcPct val="100000"/>
              </a:lnSpc>
              <a:spcBef>
                <a:spcPts val="525"/>
              </a:spcBef>
              <a:buChar char="-"/>
              <a:tabLst>
                <a:tab pos="817880" algn="l"/>
                <a:tab pos="818515" algn="l"/>
              </a:tabLst>
            </a:pPr>
            <a:r>
              <a:rPr sz="3000" spc="-85" dirty="0">
                <a:solidFill>
                  <a:schemeClr val="bg1"/>
                </a:solidFill>
                <a:latin typeface="Times New Roman"/>
                <a:cs typeface="Times New Roman"/>
              </a:rPr>
              <a:t>A 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command-line</a:t>
            </a:r>
            <a:r>
              <a:rPr sz="3000" spc="8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95" dirty="0">
                <a:solidFill>
                  <a:schemeClr val="bg1"/>
                </a:solidFill>
                <a:latin typeface="Times New Roman"/>
                <a:cs typeface="Times New Roman"/>
              </a:rPr>
              <a:t>program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47980">
              <a:lnSpc>
                <a:spcPct val="100000"/>
              </a:lnSpc>
              <a:spcBef>
                <a:spcPts val="525"/>
              </a:spcBef>
              <a:buChar char="-"/>
              <a:tabLst>
                <a:tab pos="817880" algn="l"/>
                <a:tab pos="818515" algn="l"/>
              </a:tabLst>
            </a:pPr>
            <a:r>
              <a:rPr sz="3000" spc="-85" dirty="0">
                <a:solidFill>
                  <a:schemeClr val="bg1"/>
                </a:solidFill>
                <a:latin typeface="Times New Roman"/>
                <a:cs typeface="Times New Roman"/>
              </a:rPr>
              <a:t>A </a:t>
            </a:r>
            <a:r>
              <a:rPr sz="3000" spc="80" dirty="0">
                <a:solidFill>
                  <a:schemeClr val="bg1"/>
                </a:solidFill>
                <a:latin typeface="Times New Roman"/>
                <a:cs typeface="Times New Roman"/>
              </a:rPr>
              <a:t>background </a:t>
            </a:r>
            <a:r>
              <a:rPr sz="3000" spc="110" dirty="0">
                <a:solidFill>
                  <a:schemeClr val="bg1"/>
                </a:solidFill>
                <a:latin typeface="Times New Roman"/>
                <a:cs typeface="Times New Roman"/>
              </a:rPr>
              <a:t>daemon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47980">
              <a:lnSpc>
                <a:spcPct val="100000"/>
              </a:lnSpc>
              <a:spcBef>
                <a:spcPts val="525"/>
              </a:spcBef>
              <a:buChar char="-"/>
              <a:tabLst>
                <a:tab pos="817880" algn="l"/>
                <a:tab pos="818515" algn="l"/>
              </a:tabLst>
            </a:pPr>
            <a:r>
              <a:rPr sz="3000" spc="35" dirty="0">
                <a:solidFill>
                  <a:schemeClr val="bg1"/>
                </a:solidFill>
                <a:latin typeface="Times New Roman"/>
                <a:cs typeface="Times New Roman"/>
              </a:rPr>
              <a:t>Set </a:t>
            </a:r>
            <a:r>
              <a:rPr sz="3000" spc="15" dirty="0">
                <a:solidFill>
                  <a:schemeClr val="bg1"/>
                </a:solidFill>
                <a:latin typeface="Times New Roman"/>
                <a:cs typeface="Times New Roman"/>
              </a:rPr>
              <a:t>of </a:t>
            </a:r>
            <a:r>
              <a:rPr sz="3000" spc="105" dirty="0">
                <a:solidFill>
                  <a:schemeClr val="bg1"/>
                </a:solidFill>
                <a:latin typeface="Times New Roman"/>
                <a:cs typeface="Times New Roman"/>
              </a:rPr>
              <a:t>remote</a:t>
            </a:r>
            <a:r>
              <a:rPr sz="3000" spc="-5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10" dirty="0" smtClean="0">
                <a:solidFill>
                  <a:schemeClr val="bg1"/>
                </a:solidFill>
                <a:latin typeface="Times New Roman"/>
                <a:cs typeface="Times New Roman"/>
              </a:rPr>
              <a:t>services</a:t>
            </a:r>
            <a:endParaRPr lang="en-US"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60680" indent="-347980">
              <a:spcBef>
                <a:spcPts val="525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3000" spc="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Sử</a:t>
            </a:r>
            <a:r>
              <a:rPr lang="en-US" sz="3000" spc="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dụng</a:t>
            </a:r>
            <a:r>
              <a:rPr lang="en-US" sz="3000" spc="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3000" spc="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containers Linux </a:t>
            </a:r>
            <a:r>
              <a:rPr lang="en-US" sz="3000" spc="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để</a:t>
            </a:r>
            <a:r>
              <a:rPr lang="en-US" sz="3000" spc="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triển</a:t>
            </a:r>
            <a:r>
              <a:rPr lang="en-US" sz="3000" spc="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khai</a:t>
            </a:r>
            <a:r>
              <a:rPr lang="en-US" sz="3000" spc="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(container </a:t>
            </a:r>
            <a:r>
              <a:rPr lang="en-US" sz="3000" spc="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hóa</a:t>
            </a:r>
            <a:r>
              <a:rPr lang="en-US" sz="3000" spc="85" dirty="0" smtClean="0">
                <a:solidFill>
                  <a:schemeClr val="bg1"/>
                </a:solidFill>
                <a:latin typeface="Times New Roman"/>
                <a:cs typeface="Times New Roman"/>
              </a:rPr>
              <a:t>)</a:t>
            </a:r>
            <a:endParaRPr lang="en-US" sz="3000" spc="85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45002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60" dirty="0">
                <a:solidFill>
                  <a:schemeClr val="bg1"/>
                </a:solidFill>
                <a:latin typeface="Times New Roman"/>
                <a:cs typeface="Times New Roman"/>
              </a:rPr>
              <a:t>Gitlab </a:t>
            </a:r>
            <a:r>
              <a:rPr sz="3000" spc="100" dirty="0">
                <a:solidFill>
                  <a:schemeClr val="bg1"/>
                </a:solidFill>
                <a:latin typeface="Times New Roman"/>
                <a:cs typeface="Times New Roman"/>
              </a:rPr>
              <a:t>Container</a:t>
            </a:r>
            <a:r>
              <a:rPr sz="3000" spc="-12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25" dirty="0">
                <a:solidFill>
                  <a:schemeClr val="bg1"/>
                </a:solidFill>
                <a:latin typeface="Times New Roman"/>
                <a:cs typeface="Times New Roman"/>
              </a:rPr>
              <a:t>Registry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81849" y="2276175"/>
            <a:ext cx="5580297" cy="39651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40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302577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20" dirty="0">
                <a:solidFill>
                  <a:schemeClr val="bg1"/>
                </a:solidFill>
                <a:latin typeface="Times New Roman"/>
                <a:cs typeface="Times New Roman"/>
              </a:rPr>
              <a:t>Quay.io</a:t>
            </a:r>
            <a:r>
              <a:rPr sz="3000" spc="-5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25" dirty="0">
                <a:solidFill>
                  <a:schemeClr val="bg1"/>
                </a:solidFill>
                <a:latin typeface="Times New Roman"/>
                <a:cs typeface="Times New Roman"/>
              </a:rPr>
              <a:t>Registry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33112" y="2318250"/>
            <a:ext cx="7877774" cy="38620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41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ocker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42</a:t>
            </a:fld>
            <a:endParaRPr spc="3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07264"/>
            <a:ext cx="5098415" cy="1424940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sz="3000" spc="85" dirty="0">
                <a:solidFill>
                  <a:schemeClr val="bg1"/>
                </a:solidFill>
                <a:latin typeface="Times New Roman"/>
                <a:cs typeface="Times New Roman"/>
              </a:rPr>
              <a:t>container</a:t>
            </a:r>
            <a:r>
              <a:rPr sz="3000" spc="-9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networking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30" dirty="0">
                <a:solidFill>
                  <a:schemeClr val="bg1"/>
                </a:solidFill>
                <a:latin typeface="Times New Roman"/>
                <a:cs typeface="Times New Roman"/>
              </a:rPr>
              <a:t>Single-host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Multi-host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529262" y="3157775"/>
            <a:ext cx="4085474" cy="27696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853466" y="5963304"/>
            <a:ext cx="3437254" cy="3054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800" i="1" spc="55" dirty="0">
                <a:solidFill>
                  <a:srgbClr val="CACACA"/>
                </a:solidFill>
                <a:latin typeface="Cambria"/>
                <a:cs typeface="Cambria"/>
              </a:rPr>
              <a:t>The </a:t>
            </a:r>
            <a:r>
              <a:rPr sz="1800" i="1" spc="-10" dirty="0">
                <a:solidFill>
                  <a:srgbClr val="CACACA"/>
                </a:solidFill>
                <a:latin typeface="Cambria"/>
                <a:cs typeface="Cambria"/>
              </a:rPr>
              <a:t>local </a:t>
            </a:r>
            <a:r>
              <a:rPr sz="1800" i="1" spc="40" dirty="0">
                <a:solidFill>
                  <a:srgbClr val="CACACA"/>
                </a:solidFill>
                <a:latin typeface="Cambria"/>
                <a:cs typeface="Cambria"/>
              </a:rPr>
              <a:t>Docker </a:t>
            </a:r>
            <a:r>
              <a:rPr sz="1800" i="1" dirty="0">
                <a:solidFill>
                  <a:srgbClr val="CACACA"/>
                </a:solidFill>
                <a:latin typeface="Cambria"/>
                <a:cs typeface="Cambria"/>
              </a:rPr>
              <a:t>network</a:t>
            </a:r>
            <a:r>
              <a:rPr sz="1800" i="1" spc="114" dirty="0">
                <a:solidFill>
                  <a:srgbClr val="CACACA"/>
                </a:solidFill>
                <a:latin typeface="Cambria"/>
                <a:cs typeface="Cambria"/>
              </a:rPr>
              <a:t> </a:t>
            </a:r>
            <a:r>
              <a:rPr sz="1800" i="1" spc="10" dirty="0">
                <a:solidFill>
                  <a:srgbClr val="CACACA"/>
                </a:solidFill>
                <a:latin typeface="Cambria"/>
                <a:cs typeface="Cambria"/>
              </a:rPr>
              <a:t>topology</a:t>
            </a:r>
            <a:endParaRPr sz="1800">
              <a:latin typeface="Cambria"/>
              <a:cs typeface="Cambr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43</a:t>
            </a:fld>
            <a:endParaRPr spc="30" dirty="0"/>
          </a:p>
        </p:txBody>
      </p:sp>
      <p:sp>
        <p:nvSpPr>
          <p:cNvPr id="8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network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0" y="1507264"/>
            <a:ext cx="4764109" cy="184986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Networks </a:t>
            </a:r>
            <a:r>
              <a:rPr lang="en-US" sz="3000" spc="13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trên</a:t>
            </a:r>
            <a:r>
              <a:rPr sz="3000" spc="-9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40" dirty="0">
                <a:solidFill>
                  <a:schemeClr val="bg1"/>
                </a:solidFill>
                <a:latin typeface="Times New Roman"/>
                <a:cs typeface="Times New Roman"/>
              </a:rPr>
              <a:t>single-host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50" dirty="0">
                <a:solidFill>
                  <a:schemeClr val="bg1"/>
                </a:solidFill>
                <a:latin typeface="Times New Roman"/>
                <a:cs typeface="Times New Roman"/>
              </a:rPr>
              <a:t>bridge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70" dirty="0">
                <a:solidFill>
                  <a:schemeClr val="bg1"/>
                </a:solidFill>
                <a:latin typeface="Times New Roman"/>
                <a:cs typeface="Times New Roman"/>
              </a:rPr>
              <a:t>(default)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95" dirty="0">
                <a:solidFill>
                  <a:schemeClr val="bg1"/>
                </a:solidFill>
                <a:latin typeface="Times New Roman"/>
                <a:cs typeface="Times New Roman"/>
              </a:rPr>
              <a:t>none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75" dirty="0">
                <a:solidFill>
                  <a:schemeClr val="bg1"/>
                </a:solidFill>
                <a:latin typeface="Times New Roman"/>
                <a:cs typeface="Times New Roman"/>
              </a:rPr>
              <a:t>host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676525" y="3522837"/>
            <a:ext cx="3790949" cy="24288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44</a:t>
            </a:fld>
            <a:endParaRPr spc="3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network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45</a:t>
            </a:fld>
            <a:endParaRPr spc="30" dirty="0"/>
          </a:p>
        </p:txBody>
      </p:sp>
      <p:sp>
        <p:nvSpPr>
          <p:cNvPr id="3" name="object 3"/>
          <p:cNvSpPr txBox="1"/>
          <p:nvPr/>
        </p:nvSpPr>
        <p:spPr>
          <a:xfrm>
            <a:off x="493691" y="1507264"/>
            <a:ext cx="8143240" cy="4498796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40" dirty="0">
                <a:solidFill>
                  <a:schemeClr val="bg1"/>
                </a:solidFill>
                <a:latin typeface="Times New Roman"/>
                <a:cs typeface="Times New Roman"/>
              </a:rPr>
              <a:t>Exposing </a:t>
            </a:r>
            <a:r>
              <a:rPr sz="3000" spc="114" dirty="0">
                <a:solidFill>
                  <a:schemeClr val="bg1"/>
                </a:solidFill>
                <a:latin typeface="Times New Roman"/>
                <a:cs typeface="Times New Roman"/>
              </a:rPr>
              <a:t>and </a:t>
            </a:r>
            <a:r>
              <a:rPr sz="3000" spc="65" dirty="0">
                <a:solidFill>
                  <a:schemeClr val="bg1"/>
                </a:solidFill>
                <a:latin typeface="Times New Roman"/>
                <a:cs typeface="Times New Roman"/>
              </a:rPr>
              <a:t>publishing</a:t>
            </a:r>
            <a:r>
              <a:rPr sz="3000" spc="-16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95" dirty="0">
                <a:solidFill>
                  <a:schemeClr val="bg1"/>
                </a:solidFill>
                <a:latin typeface="Times New Roman"/>
                <a:cs typeface="Times New Roman"/>
              </a:rPr>
              <a:t>ports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marR="151130" lvl="1" indent="-324485">
              <a:lnSpc>
                <a:spcPct val="114599"/>
              </a:lnSpc>
              <a:spcBef>
                <a:spcPts val="13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30" dirty="0">
                <a:solidFill>
                  <a:schemeClr val="bg1"/>
                </a:solidFill>
                <a:latin typeface="Times New Roman"/>
                <a:cs typeface="Times New Roman"/>
              </a:rPr>
              <a:t>Exposing </a:t>
            </a:r>
            <a:r>
              <a:rPr sz="24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ports</a:t>
            </a:r>
            <a:r>
              <a:rPr lang="en-US" sz="24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7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là</a:t>
            </a:r>
            <a:r>
              <a:rPr sz="24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2400" spc="75" dirty="0">
                <a:solidFill>
                  <a:schemeClr val="bg1"/>
                </a:solidFill>
                <a:latin typeface="Times New Roman"/>
                <a:cs typeface="Times New Roman"/>
              </a:rPr>
              <a:t>một cách để ghi lại các cổng nào được sử dụng, nhưng thực tế không ánh xạ hoặc mở bất kỳ cổng nào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marR="5080" lvl="1" indent="-324485">
              <a:lnSpc>
                <a:spcPct val="114599"/>
              </a:lnSpc>
              <a:buChar char="-"/>
              <a:tabLst>
                <a:tab pos="817880" algn="l"/>
                <a:tab pos="818515" algn="l"/>
              </a:tabLst>
            </a:pPr>
            <a:r>
              <a:rPr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Publishing </a:t>
            </a:r>
            <a:r>
              <a:rPr sz="2400" spc="100" dirty="0">
                <a:solidFill>
                  <a:schemeClr val="bg1"/>
                </a:solidFill>
                <a:latin typeface="Times New Roman"/>
                <a:cs typeface="Times New Roman"/>
              </a:rPr>
              <a:t>port </a:t>
            </a:r>
            <a:r>
              <a:rPr lang="vi-VN" sz="2400" spc="20" dirty="0">
                <a:solidFill>
                  <a:schemeClr val="bg1"/>
                </a:solidFill>
                <a:latin typeface="Times New Roman"/>
                <a:cs typeface="Times New Roman"/>
              </a:rPr>
              <a:t>cho Docker biết cổng nào sẽ mở trên giao diện mạng Container </a:t>
            </a:r>
            <a:r>
              <a:rPr lang="vi-VN" sz="2400" spc="20" dirty="0" smtClean="0">
                <a:solidFill>
                  <a:schemeClr val="bg1"/>
                </a:solidFill>
                <a:latin typeface="Times New Roman"/>
                <a:cs typeface="Times New Roman"/>
              </a:rPr>
              <a:t>và </a:t>
            </a:r>
            <a:r>
              <a:rPr lang="vi-VN" sz="2400" spc="20" dirty="0">
                <a:solidFill>
                  <a:schemeClr val="bg1"/>
                </a:solidFill>
                <a:latin typeface="Times New Roman"/>
                <a:cs typeface="Times New Roman"/>
              </a:rPr>
              <a:t>được ánh xạ tới một cổng có sẵn trên máy chủ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60680" indent="-347980">
              <a:lnSpc>
                <a:spcPct val="100000"/>
              </a:lnSpc>
              <a:spcBef>
                <a:spcPts val="39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20" dirty="0">
                <a:solidFill>
                  <a:schemeClr val="bg1"/>
                </a:solidFill>
                <a:latin typeface="Times New Roman"/>
                <a:cs typeface="Times New Roman"/>
              </a:rPr>
              <a:t>Links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marR="71755" lvl="1" indent="-324485">
              <a:lnSpc>
                <a:spcPct val="114599"/>
              </a:lnSpc>
              <a:spcBef>
                <a:spcPts val="125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Cho </a:t>
            </a:r>
            <a:r>
              <a:rPr lang="en-US" sz="2400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phép</a:t>
            </a:r>
            <a:r>
              <a:rPr 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container </a:t>
            </a:r>
            <a:r>
              <a:rPr lang="en-US" sz="2400" spc="-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cùng</a:t>
            </a:r>
            <a:r>
              <a:rPr lang="en-US" sz="2400"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với</a:t>
            </a:r>
            <a:r>
              <a:rPr lang="en-US" sz="2400"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 container </a:t>
            </a:r>
            <a:r>
              <a:rPr lang="en-US" sz="2400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khác</a:t>
            </a:r>
            <a:r>
              <a:rPr 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thành</a:t>
            </a:r>
            <a:r>
              <a:rPr 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địa</a:t>
            </a:r>
            <a:r>
              <a:rPr 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chỉ</a:t>
            </a:r>
            <a:r>
              <a:rPr 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IP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network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46</a:t>
            </a:fld>
            <a:endParaRPr spc="30" dirty="0"/>
          </a:p>
        </p:txBody>
      </p:sp>
      <p:sp>
        <p:nvSpPr>
          <p:cNvPr id="3" name="object 3"/>
          <p:cNvSpPr txBox="1"/>
          <p:nvPr/>
        </p:nvSpPr>
        <p:spPr>
          <a:xfrm>
            <a:off x="493691" y="1507264"/>
            <a:ext cx="7639684" cy="4272580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60680" algn="l"/>
                <a:tab pos="361315" algn="l"/>
              </a:tabLst>
            </a:pPr>
            <a:r>
              <a:rPr lang="en-US" sz="3000" spc="12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3000" spc="120" dirty="0" smtClean="0">
                <a:solidFill>
                  <a:schemeClr val="bg1"/>
                </a:solidFill>
                <a:latin typeface="Times New Roman"/>
                <a:cs typeface="Times New Roman"/>
              </a:rPr>
              <a:t> node </a:t>
            </a:r>
            <a:r>
              <a:rPr lang="en-US" sz="3000" spc="12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là</a:t>
            </a:r>
            <a:r>
              <a:rPr lang="en-US" sz="3000" spc="12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12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gì</a:t>
            </a:r>
            <a:r>
              <a:rPr sz="30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?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marR="5080" lvl="1" indent="-324485">
              <a:lnSpc>
                <a:spcPct val="114599"/>
              </a:lnSpc>
              <a:spcBef>
                <a:spcPts val="13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3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2400" spc="3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3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thể</a:t>
            </a:r>
            <a:r>
              <a:rPr lang="en-US" sz="2400" spc="3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3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hiện</a:t>
            </a:r>
            <a:r>
              <a:rPr lang="en-US" sz="2400" spc="3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3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của</a:t>
            </a:r>
            <a:r>
              <a:rPr lang="en-US" sz="2400" spc="3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60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engine </a:t>
            </a:r>
            <a:r>
              <a:rPr lang="en-US" sz="24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tham</a:t>
            </a:r>
            <a:r>
              <a:rPr lang="en-US" sz="24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gia</a:t>
            </a:r>
            <a:r>
              <a:rPr lang="en-US" sz="24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vào</a:t>
            </a:r>
            <a:r>
              <a:rPr lang="en-US" sz="24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0" dirty="0" smtClean="0">
                <a:solidFill>
                  <a:schemeClr val="bg1"/>
                </a:solidFill>
                <a:latin typeface="Times New Roman"/>
                <a:cs typeface="Times New Roman"/>
              </a:rPr>
              <a:t>swarm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60680" indent="-347980">
              <a:lnSpc>
                <a:spcPct val="100000"/>
              </a:lnSpc>
              <a:spcBef>
                <a:spcPts val="395"/>
              </a:spcBef>
              <a:buChar char="-"/>
              <a:tabLst>
                <a:tab pos="360680" algn="l"/>
                <a:tab pos="361315" algn="l"/>
              </a:tabLst>
            </a:pPr>
            <a:r>
              <a:rPr lang="en-US" sz="30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30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kiểu</a:t>
            </a:r>
            <a:r>
              <a:rPr lang="en-US" sz="30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của</a:t>
            </a:r>
            <a:r>
              <a:rPr lang="en-US" sz="30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node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Manager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85" dirty="0">
                <a:solidFill>
                  <a:schemeClr val="bg1"/>
                </a:solidFill>
                <a:latin typeface="Times New Roman"/>
                <a:cs typeface="Times New Roman"/>
              </a:rPr>
              <a:t>node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75" dirty="0">
                <a:solidFill>
                  <a:schemeClr val="bg1"/>
                </a:solidFill>
                <a:latin typeface="Times New Roman"/>
                <a:cs typeface="Times New Roman"/>
              </a:rPr>
              <a:t>Worker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85" dirty="0">
                <a:solidFill>
                  <a:schemeClr val="bg1"/>
                </a:solidFill>
                <a:latin typeface="Times New Roman"/>
                <a:cs typeface="Times New Roman"/>
              </a:rPr>
              <a:t>node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60680" indent="-347980">
              <a:lnSpc>
                <a:spcPct val="100000"/>
              </a:lnSpc>
              <a:spcBef>
                <a:spcPts val="39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5" dirty="0">
                <a:solidFill>
                  <a:schemeClr val="bg1"/>
                </a:solidFill>
                <a:latin typeface="Times New Roman"/>
                <a:cs typeface="Times New Roman"/>
              </a:rPr>
              <a:t>Services </a:t>
            </a:r>
            <a:r>
              <a:rPr lang="en-US" sz="3000" spc="114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và</a:t>
            </a:r>
            <a:r>
              <a:rPr sz="3000" spc="-1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35" dirty="0">
                <a:solidFill>
                  <a:schemeClr val="bg1"/>
                </a:solidFill>
                <a:latin typeface="Times New Roman"/>
                <a:cs typeface="Times New Roman"/>
              </a:rPr>
              <a:t>tasks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40" dirty="0">
                <a:solidFill>
                  <a:schemeClr val="bg1"/>
                </a:solidFill>
                <a:latin typeface="Times New Roman"/>
                <a:cs typeface="Times New Roman"/>
              </a:rPr>
              <a:t>Replicated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10" dirty="0">
                <a:solidFill>
                  <a:schemeClr val="bg1"/>
                </a:solidFill>
                <a:latin typeface="Times New Roman"/>
                <a:cs typeface="Times New Roman"/>
              </a:rPr>
              <a:t>services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sz="2400" spc="40" dirty="0">
                <a:solidFill>
                  <a:schemeClr val="bg1"/>
                </a:solidFill>
                <a:latin typeface="Times New Roman"/>
                <a:cs typeface="Times New Roman"/>
              </a:rPr>
              <a:t>Global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10" dirty="0">
                <a:solidFill>
                  <a:schemeClr val="bg1"/>
                </a:solidFill>
                <a:latin typeface="Times New Roman"/>
                <a:cs typeface="Times New Roman"/>
              </a:rPr>
              <a:t>services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60680" indent="-347980">
              <a:lnSpc>
                <a:spcPct val="100000"/>
              </a:lnSpc>
              <a:spcBef>
                <a:spcPts val="39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40" dirty="0">
                <a:solidFill>
                  <a:schemeClr val="bg1"/>
                </a:solidFill>
                <a:latin typeface="Times New Roman"/>
                <a:cs typeface="Times New Roman"/>
              </a:rPr>
              <a:t>Load</a:t>
            </a:r>
            <a:r>
              <a:rPr sz="30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50" dirty="0">
                <a:solidFill>
                  <a:schemeClr val="bg1"/>
                </a:solidFill>
                <a:latin typeface="Times New Roman"/>
                <a:cs typeface="Times New Roman"/>
              </a:rPr>
              <a:t>balancing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Native Clustering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27070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3000" spc="-7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65" dirty="0">
                <a:solidFill>
                  <a:schemeClr val="bg1"/>
                </a:solidFill>
                <a:latin typeface="Times New Roman"/>
                <a:cs typeface="Times New Roman"/>
              </a:rPr>
              <a:t>swarm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399711" y="2280399"/>
            <a:ext cx="4344575" cy="40386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47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Native Clustering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221615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RancherOS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11699" y="2342835"/>
            <a:ext cx="8520601" cy="35518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48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Native Clustering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337248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CoreOS </a:t>
            </a: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</a:t>
            </a:r>
            <a:r>
              <a:rPr sz="3000" spc="-13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65" dirty="0">
                <a:solidFill>
                  <a:schemeClr val="bg1"/>
                </a:solidFill>
                <a:latin typeface="Times New Roman"/>
                <a:cs typeface="Times New Roman"/>
              </a:rPr>
              <a:t>Tectonic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423187" y="2223600"/>
            <a:ext cx="4297625" cy="40862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49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54064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Native Clustering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648103"/>
            <a:ext cx="276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93691" y="1594418"/>
            <a:ext cx="3470275" cy="3654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100"/>
              </a:spcBef>
              <a:buChar char="-"/>
              <a:tabLst>
                <a:tab pos="360680" algn="l"/>
                <a:tab pos="361315" algn="l"/>
              </a:tabLst>
            </a:pPr>
            <a:r>
              <a:rPr lang="en-US" sz="3000" spc="7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Lịch</a:t>
            </a:r>
            <a:r>
              <a:rPr lang="en-US" sz="30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7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sử</a:t>
            </a:r>
            <a:r>
              <a:rPr lang="en-US"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: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60680" marR="5080">
              <a:lnSpc>
                <a:spcPct val="169300"/>
              </a:lnSpc>
              <a:spcBef>
                <a:spcPts val="200"/>
              </a:spcBef>
            </a:pPr>
            <a:r>
              <a:rPr sz="2400" spc="40" dirty="0">
                <a:solidFill>
                  <a:schemeClr val="bg1"/>
                </a:solidFill>
                <a:latin typeface="Times New Roman"/>
                <a:cs typeface="Times New Roman"/>
              </a:rPr>
              <a:t>Author: </a:t>
            </a:r>
            <a:r>
              <a:rPr sz="2400" spc="55" dirty="0">
                <a:solidFill>
                  <a:schemeClr val="bg1"/>
                </a:solidFill>
                <a:latin typeface="Times New Roman"/>
                <a:cs typeface="Times New Roman"/>
              </a:rPr>
              <a:t>Solomon</a:t>
            </a:r>
            <a:r>
              <a:rPr sz="2400" spc="-9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40" dirty="0">
                <a:solidFill>
                  <a:schemeClr val="bg1"/>
                </a:solidFill>
                <a:latin typeface="Times New Roman"/>
                <a:cs typeface="Times New Roman"/>
              </a:rPr>
              <a:t>Hykes  </a:t>
            </a:r>
            <a:r>
              <a:rPr sz="2400" dirty="0">
                <a:solidFill>
                  <a:schemeClr val="bg1"/>
                </a:solidFill>
                <a:latin typeface="Times New Roman"/>
                <a:cs typeface="Times New Roman"/>
              </a:rPr>
              <a:t>Released: </a:t>
            </a:r>
            <a:r>
              <a:rPr sz="2400" spc="70" dirty="0">
                <a:solidFill>
                  <a:schemeClr val="bg1"/>
                </a:solidFill>
                <a:latin typeface="Times New Roman"/>
                <a:cs typeface="Times New Roman"/>
              </a:rPr>
              <a:t>March </a:t>
            </a:r>
            <a:r>
              <a:rPr sz="2400" spc="-50" dirty="0">
                <a:solidFill>
                  <a:schemeClr val="bg1"/>
                </a:solidFill>
                <a:latin typeface="Times New Roman"/>
                <a:cs typeface="Times New Roman"/>
              </a:rPr>
              <a:t>2013  </a:t>
            </a:r>
            <a:r>
              <a:rPr sz="2400" spc="60" dirty="0">
                <a:solidFill>
                  <a:schemeClr val="bg1"/>
                </a:solidFill>
                <a:latin typeface="Times New Roman"/>
                <a:cs typeface="Times New Roman"/>
              </a:rPr>
              <a:t>Main</a:t>
            </a:r>
            <a:r>
              <a:rPr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0" dirty="0">
                <a:solidFill>
                  <a:schemeClr val="bg1"/>
                </a:solidFill>
                <a:latin typeface="Times New Roman"/>
                <a:cs typeface="Times New Roman"/>
              </a:rPr>
              <a:t>contributors: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409575">
              <a:lnSpc>
                <a:spcPct val="100000"/>
              </a:lnSpc>
              <a:spcBef>
                <a:spcPts val="2015"/>
              </a:spcBef>
              <a:buSzPct val="70000"/>
              <a:buFont typeface="MS PMincho"/>
              <a:buChar char="❖"/>
              <a:tabLst>
                <a:tab pos="817880" algn="l"/>
                <a:tab pos="818515" algn="l"/>
              </a:tabLst>
            </a:pPr>
            <a:r>
              <a:rPr sz="2000" spc="65" dirty="0">
                <a:solidFill>
                  <a:schemeClr val="bg1"/>
                </a:solidFill>
                <a:latin typeface="Times New Roman"/>
                <a:cs typeface="Times New Roman"/>
              </a:rPr>
              <a:t>The </a:t>
            </a:r>
            <a:r>
              <a:rPr sz="2000" spc="50" dirty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2000" spc="-7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000" spc="65" dirty="0">
                <a:solidFill>
                  <a:schemeClr val="bg1"/>
                </a:solidFill>
                <a:latin typeface="Times New Roman"/>
                <a:cs typeface="Times New Roman"/>
              </a:rPr>
              <a:t>team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409575">
              <a:lnSpc>
                <a:spcPct val="100000"/>
              </a:lnSpc>
              <a:spcBef>
                <a:spcPts val="375"/>
              </a:spcBef>
              <a:buSzPct val="70000"/>
              <a:buFont typeface="MS PMincho"/>
              <a:buChar char="❖"/>
              <a:tabLst>
                <a:tab pos="817880" algn="l"/>
                <a:tab pos="818515" algn="l"/>
              </a:tabLst>
            </a:pPr>
            <a:r>
              <a:rPr sz="2000" spc="5" dirty="0">
                <a:solidFill>
                  <a:schemeClr val="bg1"/>
                </a:solidFill>
                <a:latin typeface="Times New Roman"/>
                <a:cs typeface="Times New Roman"/>
              </a:rPr>
              <a:t>Cisco, </a:t>
            </a:r>
            <a:r>
              <a:rPr sz="2000" spc="35" dirty="0">
                <a:solidFill>
                  <a:schemeClr val="bg1"/>
                </a:solidFill>
                <a:latin typeface="Times New Roman"/>
                <a:cs typeface="Times New Roman"/>
              </a:rPr>
              <a:t>Huawei, </a:t>
            </a:r>
            <a:r>
              <a:rPr sz="2000" spc="40" dirty="0">
                <a:solidFill>
                  <a:schemeClr val="bg1"/>
                </a:solidFill>
                <a:latin typeface="Times New Roman"/>
                <a:cs typeface="Times New Roman"/>
              </a:rPr>
              <a:t>Red</a:t>
            </a:r>
            <a:r>
              <a:rPr sz="2000" spc="-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000" spc="95" dirty="0">
                <a:solidFill>
                  <a:schemeClr val="bg1"/>
                </a:solidFill>
                <a:latin typeface="Times New Roman"/>
                <a:cs typeface="Times New Roman"/>
              </a:rPr>
              <a:t>Hat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409575">
              <a:lnSpc>
                <a:spcPct val="100000"/>
              </a:lnSpc>
              <a:spcBef>
                <a:spcPts val="375"/>
              </a:spcBef>
              <a:buSzPct val="70000"/>
              <a:buFont typeface="MS PMincho"/>
              <a:buChar char="❖"/>
              <a:tabLst>
                <a:tab pos="817880" algn="l"/>
                <a:tab pos="818515" algn="l"/>
              </a:tabLst>
            </a:pPr>
            <a:r>
              <a:rPr sz="2000" spc="15" dirty="0">
                <a:solidFill>
                  <a:schemeClr val="bg1"/>
                </a:solidFill>
                <a:latin typeface="Times New Roman"/>
                <a:cs typeface="Times New Roman"/>
              </a:rPr>
              <a:t>Google, </a:t>
            </a:r>
            <a:r>
              <a:rPr sz="2000" spc="-20" dirty="0">
                <a:solidFill>
                  <a:schemeClr val="bg1"/>
                </a:solidFill>
                <a:latin typeface="Times New Roman"/>
                <a:cs typeface="Times New Roman"/>
              </a:rPr>
              <a:t>IBM,</a:t>
            </a:r>
            <a:r>
              <a:rPr sz="2000" spc="-3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000" spc="30" dirty="0">
                <a:solidFill>
                  <a:schemeClr val="bg1"/>
                </a:solidFill>
                <a:latin typeface="Times New Roman"/>
                <a:cs typeface="Times New Roman"/>
              </a:rPr>
              <a:t>Microsoft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461524" y="1797562"/>
            <a:ext cx="4370774" cy="40030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5</a:t>
            </a:fld>
            <a:endParaRPr spc="3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7552372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lang="en-US" sz="3000" spc="70" dirty="0" err="1">
                <a:solidFill>
                  <a:schemeClr val="bg1"/>
                </a:solidFill>
                <a:latin typeface="Times New Roman"/>
                <a:cs typeface="Times New Roman"/>
              </a:rPr>
              <a:t>Kiến</a:t>
            </a:r>
            <a:r>
              <a:rPr lang="en-US" sz="3000" spc="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70" dirty="0" err="1">
                <a:solidFill>
                  <a:schemeClr val="bg1"/>
                </a:solidFill>
                <a:latin typeface="Times New Roman"/>
                <a:cs typeface="Times New Roman"/>
              </a:rPr>
              <a:t>trúc</a:t>
            </a:r>
            <a:r>
              <a:rPr lang="en-US" sz="3000" spc="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70" dirty="0" err="1">
                <a:solidFill>
                  <a:schemeClr val="bg1"/>
                </a:solidFill>
                <a:latin typeface="Times New Roman"/>
                <a:cs typeface="Times New Roman"/>
              </a:rPr>
              <a:t>nguyên</a:t>
            </a:r>
            <a:r>
              <a:rPr lang="en-US" sz="3000" spc="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70" dirty="0" err="1">
                <a:solidFill>
                  <a:schemeClr val="bg1"/>
                </a:solidFill>
                <a:latin typeface="Times New Roman"/>
                <a:cs typeface="Times New Roman"/>
              </a:rPr>
              <a:t>khối</a:t>
            </a:r>
            <a:r>
              <a:rPr lang="en-US" sz="3000" spc="70" dirty="0">
                <a:solidFill>
                  <a:schemeClr val="bg1"/>
                </a:solidFill>
                <a:latin typeface="Times New Roman"/>
                <a:cs typeface="Times New Roman"/>
              </a:rPr>
              <a:t> vs </a:t>
            </a:r>
            <a:r>
              <a:rPr lang="en-US" sz="3000" spc="70" dirty="0" err="1">
                <a:solidFill>
                  <a:schemeClr val="bg1"/>
                </a:solidFill>
                <a:latin typeface="Times New Roman"/>
                <a:cs typeface="Times New Roman"/>
              </a:rPr>
              <a:t>Kiến</a:t>
            </a:r>
            <a:r>
              <a:rPr lang="en-US" sz="3000" spc="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70" dirty="0" err="1">
                <a:solidFill>
                  <a:schemeClr val="bg1"/>
                </a:solidFill>
                <a:latin typeface="Times New Roman"/>
                <a:cs typeface="Times New Roman"/>
              </a:rPr>
              <a:t>trúc</a:t>
            </a:r>
            <a:r>
              <a:rPr lang="en-US" sz="3000" spc="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70" dirty="0" err="1">
                <a:solidFill>
                  <a:schemeClr val="bg1"/>
                </a:solidFill>
                <a:latin typeface="Times New Roman"/>
                <a:cs typeface="Times New Roman"/>
              </a:rPr>
              <a:t>Dịch</a:t>
            </a:r>
            <a:r>
              <a:rPr lang="en-US" sz="3000" spc="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70" dirty="0" err="1">
                <a:solidFill>
                  <a:schemeClr val="bg1"/>
                </a:solidFill>
                <a:latin typeface="Times New Roman"/>
                <a:cs typeface="Times New Roman"/>
              </a:rPr>
              <a:t>vụ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097925" y="2327999"/>
            <a:ext cx="6948138" cy="39133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50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4" y="648103"/>
            <a:ext cx="38062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Docker compose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51</a:t>
            </a:fld>
            <a:endParaRPr spc="30" dirty="0"/>
          </a:p>
        </p:txBody>
      </p:sp>
      <p:sp>
        <p:nvSpPr>
          <p:cNvPr id="3" name="object 3"/>
          <p:cNvSpPr txBox="1"/>
          <p:nvPr/>
        </p:nvSpPr>
        <p:spPr>
          <a:xfrm>
            <a:off x="493690" y="1507264"/>
            <a:ext cx="4306909" cy="3532377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marR="3556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47980" algn="l"/>
                <a:tab pos="361315" algn="l"/>
              </a:tabLst>
            </a:pPr>
            <a:r>
              <a:rPr sz="3000" spc="30" dirty="0" err="1">
                <a:solidFill>
                  <a:schemeClr val="bg1"/>
                </a:solidFill>
                <a:latin typeface="Times New Roman"/>
                <a:cs typeface="Times New Roman"/>
              </a:rPr>
              <a:t>Microservices</a:t>
            </a:r>
            <a:r>
              <a:rPr sz="3000" spc="30" dirty="0">
                <a:solidFill>
                  <a:schemeClr val="bg1"/>
                </a:solidFill>
                <a:latin typeface="Times New Roman"/>
                <a:cs typeface="Times New Roman"/>
              </a:rPr>
              <a:t>  </a:t>
            </a:r>
            <a:endParaRPr sz="3000" dirty="0">
              <a:solidFill>
                <a:schemeClr val="bg1"/>
              </a:solidFill>
              <a:latin typeface="Trebuchet MS"/>
              <a:cs typeface="Trebuchet MS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3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Khả</a:t>
            </a:r>
            <a:r>
              <a:rPr lang="en-US" sz="2400" spc="3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3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năng</a:t>
            </a:r>
            <a:r>
              <a:rPr lang="en-US" sz="2400" spc="3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3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triển</a:t>
            </a:r>
            <a:r>
              <a:rPr lang="en-US" sz="2400" spc="3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3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khai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1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Độ</a:t>
            </a:r>
            <a:r>
              <a:rPr lang="en-US" sz="2400" spc="15" dirty="0" smtClean="0">
                <a:solidFill>
                  <a:schemeClr val="bg1"/>
                </a:solidFill>
                <a:latin typeface="Times New Roman"/>
                <a:cs typeface="Times New Roman"/>
              </a:rPr>
              <a:t> tin </a:t>
            </a:r>
            <a:r>
              <a:rPr lang="en-US" sz="2400" spc="1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cậy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Tính</a:t>
            </a:r>
            <a:r>
              <a:rPr lang="en-US" sz="240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khả</a:t>
            </a:r>
            <a:r>
              <a:rPr lang="en-US" sz="240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dụng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1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Khả</a:t>
            </a:r>
            <a:r>
              <a:rPr lang="en-US" sz="2400" spc="1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1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năng</a:t>
            </a:r>
            <a:r>
              <a:rPr lang="en-US" sz="2400" spc="1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1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mở</a:t>
            </a:r>
            <a:r>
              <a:rPr lang="en-US" sz="2400" spc="1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1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rộng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Khả</a:t>
            </a:r>
            <a:r>
              <a:rPr lang="en-US"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năng</a:t>
            </a:r>
            <a:r>
              <a:rPr lang="en-US"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sửa</a:t>
            </a:r>
            <a:r>
              <a:rPr lang="en-US" sz="2400" spc="2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đổi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Quản</a:t>
            </a:r>
            <a:r>
              <a:rPr lang="en-US" sz="2400" spc="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lý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42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Thiết</a:t>
            </a:r>
            <a:r>
              <a:rPr lang="en-US" sz="24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kế</a:t>
            </a:r>
            <a:r>
              <a:rPr lang="en-US" sz="24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tự</a:t>
            </a:r>
            <a:r>
              <a:rPr lang="en-US" sz="2400" spc="4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chủ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4" y="648103"/>
            <a:ext cx="38062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Docker compose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52</a:t>
            </a:fld>
            <a:endParaRPr spc="30" dirty="0"/>
          </a:p>
        </p:txBody>
      </p:sp>
      <p:sp>
        <p:nvSpPr>
          <p:cNvPr id="3" name="object 3"/>
          <p:cNvSpPr txBox="1"/>
          <p:nvPr/>
        </p:nvSpPr>
        <p:spPr>
          <a:xfrm>
            <a:off x="493691" y="1507264"/>
            <a:ext cx="8197850" cy="416947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60680" indent="-347980">
              <a:lnSpc>
                <a:spcPct val="100000"/>
              </a:lnSpc>
              <a:spcBef>
                <a:spcPts val="785"/>
              </a:spcBef>
              <a:buChar char="-"/>
              <a:tabLst>
                <a:tab pos="360680" algn="l"/>
                <a:tab pos="361315" algn="l"/>
              </a:tabLst>
            </a:pP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30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85" dirty="0">
                <a:solidFill>
                  <a:schemeClr val="bg1"/>
                </a:solidFill>
                <a:latin typeface="Times New Roman"/>
                <a:cs typeface="Times New Roman"/>
              </a:rPr>
              <a:t>Compose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marR="241300" lvl="1" indent="-324485">
              <a:lnSpc>
                <a:spcPct val="114599"/>
              </a:lnSpc>
              <a:spcBef>
                <a:spcPts val="13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-70" dirty="0" err="1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lang="en-US"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70" dirty="0" err="1">
                <a:solidFill>
                  <a:schemeClr val="bg1"/>
                </a:solidFill>
                <a:latin typeface="Times New Roman"/>
                <a:cs typeface="Times New Roman"/>
              </a:rPr>
              <a:t>công</a:t>
            </a:r>
            <a:r>
              <a:rPr lang="en-US"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70" dirty="0" err="1">
                <a:solidFill>
                  <a:schemeClr val="bg1"/>
                </a:solidFill>
                <a:latin typeface="Times New Roman"/>
                <a:cs typeface="Times New Roman"/>
              </a:rPr>
              <a:t>cụ</a:t>
            </a:r>
            <a:r>
              <a:rPr lang="en-US"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70" dirty="0" err="1">
                <a:solidFill>
                  <a:schemeClr val="bg1"/>
                </a:solidFill>
                <a:latin typeface="Times New Roman"/>
                <a:cs typeface="Times New Roman"/>
              </a:rPr>
              <a:t>để</a:t>
            </a:r>
            <a:r>
              <a:rPr lang="en-US"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70" dirty="0" err="1">
                <a:solidFill>
                  <a:schemeClr val="bg1"/>
                </a:solidFill>
                <a:latin typeface="Times New Roman"/>
                <a:cs typeface="Times New Roman"/>
              </a:rPr>
              <a:t>xác</a:t>
            </a:r>
            <a:r>
              <a:rPr lang="en-US"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70" dirty="0" err="1">
                <a:solidFill>
                  <a:schemeClr val="bg1"/>
                </a:solidFill>
                <a:latin typeface="Times New Roman"/>
                <a:cs typeface="Times New Roman"/>
              </a:rPr>
              <a:t>định</a:t>
            </a:r>
            <a:r>
              <a:rPr lang="en-US"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70" dirty="0" err="1">
                <a:solidFill>
                  <a:schemeClr val="bg1"/>
                </a:solidFill>
                <a:latin typeface="Times New Roman"/>
                <a:cs typeface="Times New Roman"/>
              </a:rPr>
              <a:t>và</a:t>
            </a:r>
            <a:r>
              <a:rPr lang="en-US"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70" dirty="0" err="1">
                <a:solidFill>
                  <a:schemeClr val="bg1"/>
                </a:solidFill>
                <a:latin typeface="Times New Roman"/>
                <a:cs typeface="Times New Roman"/>
              </a:rPr>
              <a:t>chạy</a:t>
            </a:r>
            <a:r>
              <a:rPr lang="en-US"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70" dirty="0" err="1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70" dirty="0" err="1">
                <a:solidFill>
                  <a:schemeClr val="bg1"/>
                </a:solidFill>
                <a:latin typeface="Times New Roman"/>
                <a:cs typeface="Times New Roman"/>
              </a:rPr>
              <a:t>ứng</a:t>
            </a:r>
            <a:r>
              <a:rPr lang="en-US"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70" dirty="0" err="1">
                <a:solidFill>
                  <a:schemeClr val="bg1"/>
                </a:solidFill>
                <a:latin typeface="Times New Roman"/>
                <a:cs typeface="Times New Roman"/>
              </a:rPr>
              <a:t>dụng</a:t>
            </a:r>
            <a:r>
              <a:rPr lang="en-US" sz="2400" spc="-70" dirty="0">
                <a:solidFill>
                  <a:schemeClr val="bg1"/>
                </a:solidFill>
                <a:latin typeface="Times New Roman"/>
                <a:cs typeface="Times New Roman"/>
              </a:rPr>
              <a:t> Docker </a:t>
            </a:r>
            <a:r>
              <a:rPr lang="en-US" sz="2400" spc="-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có</a:t>
            </a:r>
            <a:r>
              <a:rPr lang="en-US" sz="2400" spc="-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-7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nhiều</a:t>
            </a:r>
            <a:r>
              <a:rPr lang="en-US" sz="2400" spc="-70" dirty="0" smtClean="0">
                <a:solidFill>
                  <a:schemeClr val="bg1"/>
                </a:solidFill>
                <a:latin typeface="Times New Roman"/>
                <a:cs typeface="Times New Roman"/>
              </a:rPr>
              <a:t> container</a:t>
            </a:r>
          </a:p>
          <a:p>
            <a:pPr marL="817880" marR="241300" lvl="1" indent="-324485">
              <a:lnSpc>
                <a:spcPct val="114599"/>
              </a:lnSpc>
              <a:spcBef>
                <a:spcPts val="130"/>
              </a:spcBef>
              <a:buChar char="-"/>
              <a:tabLst>
                <a:tab pos="817880" algn="l"/>
                <a:tab pos="818515" algn="l"/>
              </a:tabLst>
            </a:pPr>
            <a:r>
              <a:rPr lang="vi-VN" sz="2400" spc="75" dirty="0">
                <a:solidFill>
                  <a:schemeClr val="bg1"/>
                </a:solidFill>
                <a:latin typeface="Times New Roman"/>
                <a:cs typeface="Times New Roman"/>
              </a:rPr>
              <a:t>Tuyệt vời cho môi trường phát triển, thử nghiệm và dàn </a:t>
            </a:r>
            <a:r>
              <a:rPr lang="vi-VN" sz="24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dựng</a:t>
            </a:r>
            <a:endParaRPr lang="en-US" sz="2400" spc="75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60680" marR="241300" indent="-324485">
              <a:lnSpc>
                <a:spcPct val="114599"/>
              </a:lnSpc>
              <a:spcBef>
                <a:spcPts val="130"/>
              </a:spcBef>
              <a:buChar char="-"/>
              <a:tabLst>
                <a:tab pos="817880" algn="l"/>
                <a:tab pos="818515" algn="l"/>
              </a:tabLst>
            </a:pPr>
            <a:r>
              <a:rPr sz="3000" spc="-60" dirty="0" smtClean="0">
                <a:solidFill>
                  <a:schemeClr val="bg1"/>
                </a:solidFill>
                <a:latin typeface="Times New Roman"/>
                <a:cs typeface="Times New Roman"/>
              </a:rPr>
              <a:t>3 </a:t>
            </a:r>
            <a:r>
              <a:rPr lang="en-US" sz="30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bước</a:t>
            </a:r>
            <a:r>
              <a:rPr lang="en-US" sz="30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để</a:t>
            </a:r>
            <a:r>
              <a:rPr lang="en-US" sz="30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5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dùng</a:t>
            </a:r>
            <a:r>
              <a:rPr lang="en-US" sz="3000" spc="5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75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</a:t>
            </a:r>
            <a:r>
              <a:rPr sz="3000" spc="-17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85" dirty="0">
                <a:solidFill>
                  <a:schemeClr val="bg1"/>
                </a:solidFill>
                <a:latin typeface="Times New Roman"/>
                <a:cs typeface="Times New Roman"/>
              </a:rPr>
              <a:t>Compose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lang="vi-VN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Xác định môi trường ứng dụng của bạn với </a:t>
            </a:r>
            <a:r>
              <a:rPr lang="vi-VN" sz="2400" spc="45" dirty="0" smtClean="0">
                <a:solidFill>
                  <a:schemeClr val="bg1"/>
                </a:solidFill>
                <a:latin typeface="Times New Roman"/>
                <a:cs typeface="Times New Roman"/>
              </a:rPr>
              <a:t>Dockerfile</a:t>
            </a:r>
            <a:endParaRPr lang="en-US" sz="2400" spc="45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Xác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định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các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dịch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vụ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err="1">
                <a:solidFill>
                  <a:schemeClr val="bg1"/>
                </a:solidFill>
                <a:latin typeface="Times New Roman"/>
                <a:cs typeface="Times New Roman"/>
              </a:rPr>
              <a:t>trong</a:t>
            </a:r>
            <a:r>
              <a:rPr lang="en-US" sz="2400" spc="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4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docker-compose.yml</a:t>
            </a:r>
            <a:endParaRPr lang="en-US" sz="2400" spc="45" dirty="0" smtClean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817880" lvl="1" indent="-324485">
              <a:lnSpc>
                <a:spcPct val="100000"/>
              </a:lnSpc>
              <a:spcBef>
                <a:spcPts val="550"/>
              </a:spcBef>
              <a:buChar char="-"/>
              <a:tabLst>
                <a:tab pos="817880" algn="l"/>
                <a:tab pos="818515" algn="l"/>
              </a:tabLst>
            </a:pPr>
            <a:r>
              <a:rPr lang="en-US" sz="2400" spc="8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Chạy</a:t>
            </a:r>
            <a:r>
              <a:rPr sz="2400" spc="8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50" dirty="0">
                <a:solidFill>
                  <a:schemeClr val="bg1"/>
                </a:solidFill>
                <a:latin typeface="Times New Roman"/>
                <a:cs typeface="Times New Roman"/>
              </a:rPr>
              <a:t>docker-compose</a:t>
            </a:r>
            <a:r>
              <a:rPr sz="2400" spc="-9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400" spc="114" dirty="0">
                <a:solidFill>
                  <a:schemeClr val="bg1"/>
                </a:solidFill>
                <a:latin typeface="Times New Roman"/>
                <a:cs typeface="Times New Roman"/>
              </a:rPr>
              <a:t>up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4" y="648103"/>
            <a:ext cx="38062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Docker compose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07264"/>
            <a:ext cx="7292975" cy="139509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lang="en-US" sz="3000" spc="10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Bắt</a:t>
            </a:r>
            <a:r>
              <a:rPr lang="en-US" sz="3000" spc="100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100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đầu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93395">
              <a:lnSpc>
                <a:spcPct val="100000"/>
              </a:lnSpc>
              <a:spcBef>
                <a:spcPts val="550"/>
              </a:spcBef>
              <a:tabLst>
                <a:tab pos="817880" algn="l"/>
              </a:tabLst>
            </a:pPr>
            <a:r>
              <a:rPr sz="2400" spc="-5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lang="en-US" sz="2400" spc="20" dirty="0" err="1">
                <a:solidFill>
                  <a:schemeClr val="bg1"/>
                </a:solidFill>
                <a:latin typeface="Times New Roman"/>
                <a:cs typeface="Times New Roman"/>
              </a:rPr>
              <a:t>Xây</a:t>
            </a:r>
            <a:r>
              <a:rPr lang="en-US" sz="2400" spc="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0" dirty="0" err="1">
                <a:solidFill>
                  <a:schemeClr val="bg1"/>
                </a:solidFill>
                <a:latin typeface="Times New Roman"/>
                <a:cs typeface="Times New Roman"/>
              </a:rPr>
              <a:t>dựng</a:t>
            </a:r>
            <a:r>
              <a:rPr lang="en-US" sz="2400" spc="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0" dirty="0" err="1">
                <a:solidFill>
                  <a:schemeClr val="bg1"/>
                </a:solidFill>
                <a:latin typeface="Times New Roman"/>
                <a:cs typeface="Times New Roman"/>
              </a:rPr>
              <a:t>ứng</a:t>
            </a:r>
            <a:r>
              <a:rPr lang="en-US" sz="2400" spc="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0" dirty="0" err="1">
                <a:solidFill>
                  <a:schemeClr val="bg1"/>
                </a:solidFill>
                <a:latin typeface="Times New Roman"/>
                <a:cs typeface="Times New Roman"/>
              </a:rPr>
              <a:t>dụng</a:t>
            </a:r>
            <a:r>
              <a:rPr lang="en-US" sz="2400" spc="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0" dirty="0" err="1">
                <a:solidFill>
                  <a:schemeClr val="bg1"/>
                </a:solidFill>
                <a:latin typeface="Times New Roman"/>
                <a:cs typeface="Times New Roman"/>
              </a:rPr>
              <a:t>đếm</a:t>
            </a:r>
            <a:r>
              <a:rPr lang="en-US" sz="2400" spc="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0" dirty="0" err="1">
                <a:solidFill>
                  <a:schemeClr val="bg1"/>
                </a:solidFill>
                <a:latin typeface="Times New Roman"/>
                <a:cs typeface="Times New Roman"/>
              </a:rPr>
              <a:t>số</a:t>
            </a:r>
            <a:r>
              <a:rPr lang="en-US" sz="2400" spc="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0" dirty="0" err="1">
                <a:solidFill>
                  <a:schemeClr val="bg1"/>
                </a:solidFill>
                <a:latin typeface="Times New Roman"/>
                <a:cs typeface="Times New Roman"/>
              </a:rPr>
              <a:t>lần</a:t>
            </a:r>
            <a:r>
              <a:rPr lang="en-US" sz="2400" spc="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2400" spc="20" dirty="0" err="1">
                <a:solidFill>
                  <a:schemeClr val="bg1"/>
                </a:solidFill>
                <a:latin typeface="Times New Roman"/>
                <a:cs typeface="Times New Roman"/>
              </a:rPr>
              <a:t>truy</a:t>
            </a:r>
            <a:r>
              <a:rPr lang="en-US" sz="2400" spc="20" dirty="0">
                <a:solidFill>
                  <a:schemeClr val="bg1"/>
                </a:solidFill>
                <a:latin typeface="Times New Roman"/>
                <a:cs typeface="Times New Roman"/>
              </a:rPr>
              <a:t> cập </a:t>
            </a:r>
            <a:r>
              <a:rPr lang="en-US" sz="2400" spc="20" dirty="0" err="1">
                <a:solidFill>
                  <a:schemeClr val="bg1"/>
                </a:solidFill>
                <a:latin typeface="Times New Roman"/>
                <a:cs typeface="Times New Roman"/>
              </a:rPr>
              <a:t>trang</a:t>
            </a:r>
            <a:r>
              <a:rPr lang="en-US" sz="2400" spc="20" dirty="0">
                <a:solidFill>
                  <a:schemeClr val="bg1"/>
                </a:solidFill>
                <a:latin typeface="Times New Roman"/>
                <a:cs typeface="Times New Roman"/>
              </a:rPr>
              <a:t> web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958850">
              <a:lnSpc>
                <a:spcPct val="100000"/>
              </a:lnSpc>
              <a:spcBef>
                <a:spcPts val="425"/>
              </a:spcBef>
              <a:tabLst>
                <a:tab pos="1275080" algn="l"/>
              </a:tabLst>
            </a:pPr>
            <a:r>
              <a:rPr sz="2200" spc="-45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2200" spc="40" dirty="0">
                <a:solidFill>
                  <a:schemeClr val="bg1"/>
                </a:solidFill>
                <a:latin typeface="Times New Roman"/>
                <a:cs typeface="Times New Roman"/>
              </a:rPr>
              <a:t>Python/Flask </a:t>
            </a:r>
            <a:r>
              <a:rPr sz="2200" spc="-95" dirty="0">
                <a:solidFill>
                  <a:schemeClr val="bg1"/>
                </a:solidFill>
                <a:latin typeface="Times New Roman"/>
                <a:cs typeface="Times New Roman"/>
              </a:rPr>
              <a:t>+</a:t>
            </a:r>
            <a:r>
              <a:rPr sz="2200" spc="-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200" spc="20" dirty="0">
                <a:solidFill>
                  <a:schemeClr val="bg1"/>
                </a:solidFill>
                <a:latin typeface="Times New Roman"/>
                <a:cs typeface="Times New Roman"/>
              </a:rPr>
              <a:t>Redis</a:t>
            </a:r>
            <a:endParaRPr sz="22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89600" y="3461775"/>
            <a:ext cx="2289301" cy="23007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391099" y="3199275"/>
            <a:ext cx="5288801" cy="282577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914749" y="4471762"/>
            <a:ext cx="340995" cy="281305"/>
          </a:xfrm>
          <a:custGeom>
            <a:avLst/>
            <a:gdLst/>
            <a:ahLst/>
            <a:cxnLst/>
            <a:rect l="l" t="t" r="r" b="b"/>
            <a:pathLst>
              <a:path w="340995" h="281304">
                <a:moveTo>
                  <a:pt x="200099" y="280799"/>
                </a:moveTo>
                <a:lnTo>
                  <a:pt x="200099" y="210599"/>
                </a:lnTo>
                <a:lnTo>
                  <a:pt x="0" y="210599"/>
                </a:lnTo>
                <a:lnTo>
                  <a:pt x="0" y="70199"/>
                </a:lnTo>
                <a:lnTo>
                  <a:pt x="200099" y="70199"/>
                </a:lnTo>
                <a:lnTo>
                  <a:pt x="200099" y="0"/>
                </a:lnTo>
                <a:lnTo>
                  <a:pt x="340499" y="140399"/>
                </a:lnTo>
                <a:lnTo>
                  <a:pt x="200099" y="280799"/>
                </a:lnTo>
                <a:close/>
              </a:path>
            </a:pathLst>
          </a:custGeom>
          <a:solidFill>
            <a:srgbClr val="E0E0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914749" y="4471762"/>
            <a:ext cx="340995" cy="281305"/>
          </a:xfrm>
          <a:custGeom>
            <a:avLst/>
            <a:gdLst/>
            <a:ahLst/>
            <a:cxnLst/>
            <a:rect l="l" t="t" r="r" b="b"/>
            <a:pathLst>
              <a:path w="340995" h="281304">
                <a:moveTo>
                  <a:pt x="0" y="70199"/>
                </a:moveTo>
                <a:lnTo>
                  <a:pt x="200099" y="70199"/>
                </a:lnTo>
                <a:lnTo>
                  <a:pt x="200099" y="0"/>
                </a:lnTo>
                <a:lnTo>
                  <a:pt x="340499" y="140399"/>
                </a:lnTo>
                <a:lnTo>
                  <a:pt x="200099" y="280799"/>
                </a:lnTo>
                <a:lnTo>
                  <a:pt x="200099" y="210599"/>
                </a:lnTo>
                <a:lnTo>
                  <a:pt x="0" y="210599"/>
                </a:lnTo>
                <a:lnTo>
                  <a:pt x="0" y="70199"/>
                </a:lnTo>
                <a:close/>
              </a:path>
            </a:pathLst>
          </a:custGeom>
          <a:ln w="9524">
            <a:solidFill>
              <a:srgbClr val="9E9E9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53</a:t>
            </a:fld>
            <a:endParaRPr spc="30" dirty="0"/>
          </a:p>
        </p:txBody>
      </p:sp>
      <p:sp>
        <p:nvSpPr>
          <p:cNvPr id="10" name="object 2"/>
          <p:cNvSpPr txBox="1">
            <a:spLocks/>
          </p:cNvSpPr>
          <p:nvPr/>
        </p:nvSpPr>
        <p:spPr>
          <a:xfrm>
            <a:off x="384724" y="648103"/>
            <a:ext cx="38062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smtClean="0">
                <a:latin typeface="Arial" panose="020B0604020202020204" pitchFamily="34" charset="0"/>
                <a:cs typeface="Arial" panose="020B0604020202020204" pitchFamily="34" charset="0"/>
              </a:rPr>
              <a:t>Docker compose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648103"/>
            <a:ext cx="380627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Docker compose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93691" y="1507264"/>
            <a:ext cx="3492500" cy="1005840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10" dirty="0">
                <a:solidFill>
                  <a:schemeClr val="bg1"/>
                </a:solidFill>
                <a:latin typeface="Times New Roman"/>
                <a:cs typeface="Times New Roman"/>
              </a:rPr>
              <a:t>Scaling </a:t>
            </a:r>
            <a:r>
              <a:rPr sz="3000" spc="125" dirty="0">
                <a:solidFill>
                  <a:schemeClr val="bg1"/>
                </a:solidFill>
                <a:latin typeface="Times New Roman"/>
                <a:cs typeface="Times New Roman"/>
              </a:rPr>
              <a:t>out </a:t>
            </a:r>
            <a:r>
              <a:rPr sz="3000" spc="105" dirty="0" smtClean="0">
                <a:solidFill>
                  <a:schemeClr val="bg1"/>
                </a:solidFill>
                <a:latin typeface="Times New Roman"/>
                <a:cs typeface="Times New Roman"/>
              </a:rPr>
              <a:t>app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93395">
              <a:lnSpc>
                <a:spcPct val="100000"/>
              </a:lnSpc>
              <a:spcBef>
                <a:spcPts val="550"/>
              </a:spcBef>
              <a:tabLst>
                <a:tab pos="817880" algn="l"/>
              </a:tabLst>
            </a:pPr>
            <a:r>
              <a:rPr sz="2400" spc="-5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2200" spc="40" dirty="0">
                <a:solidFill>
                  <a:schemeClr val="bg1"/>
                </a:solidFill>
                <a:latin typeface="Times New Roman"/>
                <a:cs typeface="Times New Roman"/>
              </a:rPr>
              <a:t>Swarm</a:t>
            </a:r>
            <a:r>
              <a:rPr sz="2200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200" spc="80" dirty="0">
                <a:solidFill>
                  <a:schemeClr val="bg1"/>
                </a:solidFill>
                <a:latin typeface="Times New Roman"/>
                <a:cs typeface="Times New Roman"/>
              </a:rPr>
              <a:t>mode</a:t>
            </a:r>
            <a:endParaRPr sz="22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75162" y="2804500"/>
            <a:ext cx="7593674" cy="2872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54</a:t>
            </a:fld>
            <a:endParaRPr spc="3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55</a:t>
            </a:fld>
            <a:endParaRPr spc="3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0" y="1594418"/>
            <a:ext cx="544990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rgbClr val="CACACA"/>
                </a:solidFill>
                <a:latin typeface="Times New Roman"/>
                <a:cs typeface="Times New Roman"/>
              </a:rPr>
              <a:t>-	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lang="en-US" sz="3000" spc="-1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là</a:t>
            </a:r>
            <a:r>
              <a:rPr lang="en-US" sz="3000" spc="-1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000" spc="-15" dirty="0" err="1" smtClean="0">
                <a:solidFill>
                  <a:schemeClr val="bg1"/>
                </a:solidFill>
                <a:latin typeface="Times New Roman"/>
                <a:cs typeface="Times New Roman"/>
              </a:rPr>
              <a:t>một</a:t>
            </a:r>
            <a:r>
              <a:rPr sz="3000" spc="35" dirty="0" smtClean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85" dirty="0">
                <a:solidFill>
                  <a:schemeClr val="bg1"/>
                </a:solidFill>
                <a:latin typeface="Times New Roman"/>
                <a:cs typeface="Times New Roman"/>
              </a:rPr>
              <a:t>container</a:t>
            </a:r>
            <a:r>
              <a:rPr sz="3000" spc="-13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65" dirty="0">
                <a:solidFill>
                  <a:schemeClr val="bg1"/>
                </a:solidFill>
                <a:latin typeface="Times New Roman"/>
                <a:cs typeface="Times New Roman"/>
              </a:rPr>
              <a:t>engine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11700" y="2733325"/>
            <a:ext cx="3783125" cy="2161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403425" y="2314137"/>
            <a:ext cx="4428873" cy="296994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133212" y="3730587"/>
            <a:ext cx="231824" cy="13702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6</a:t>
            </a:fld>
            <a:endParaRPr spc="30" dirty="0"/>
          </a:p>
        </p:txBody>
      </p:sp>
      <p:sp>
        <p:nvSpPr>
          <p:cNvPr id="8" name="object 2"/>
          <p:cNvSpPr txBox="1">
            <a:spLocks/>
          </p:cNvSpPr>
          <p:nvPr/>
        </p:nvSpPr>
        <p:spPr>
          <a:xfrm>
            <a:off x="384725" y="648103"/>
            <a:ext cx="276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0" y="1594418"/>
            <a:ext cx="796450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+mj-lt"/>
                <a:cs typeface="Times New Roman"/>
              </a:rPr>
              <a:t>-	</a:t>
            </a:r>
            <a:r>
              <a:rPr lang="vi-VN" sz="3000" spc="40" dirty="0" smtClean="0">
                <a:solidFill>
                  <a:schemeClr val="bg1"/>
                </a:solidFill>
                <a:latin typeface="+mj-lt"/>
                <a:cs typeface="Times New Roman"/>
              </a:rPr>
              <a:t>Phân phối phần mềm trước và sau Docker</a:t>
            </a:r>
            <a:endParaRPr sz="3000" dirty="0">
              <a:solidFill>
                <a:schemeClr val="bg1"/>
              </a:solidFill>
              <a:latin typeface="+mj-lt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11675" y="2547125"/>
            <a:ext cx="8520600" cy="37324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7</a:t>
            </a:fld>
            <a:endParaRPr spc="30" dirty="0"/>
          </a:p>
        </p:txBody>
      </p:sp>
      <p:sp>
        <p:nvSpPr>
          <p:cNvPr id="8" name="object 2"/>
          <p:cNvSpPr txBox="1">
            <a:spLocks/>
          </p:cNvSpPr>
          <p:nvPr/>
        </p:nvSpPr>
        <p:spPr>
          <a:xfrm>
            <a:off x="384725" y="648103"/>
            <a:ext cx="276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0" y="1594418"/>
            <a:ext cx="796450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lang="vi-VN" sz="3000" spc="-60" dirty="0">
                <a:solidFill>
                  <a:schemeClr val="bg1"/>
                </a:solidFill>
                <a:latin typeface="+mj-lt"/>
                <a:cs typeface="Times New Roman"/>
              </a:rPr>
              <a:t>-	</a:t>
            </a:r>
            <a:r>
              <a:rPr lang="vi-VN" sz="3000" spc="40" dirty="0">
                <a:solidFill>
                  <a:schemeClr val="bg1"/>
                </a:solidFill>
                <a:latin typeface="+mj-lt"/>
                <a:cs typeface="Times New Roman"/>
              </a:rPr>
              <a:t>Phân phối phần mềm trước và sau Docker</a:t>
            </a:r>
            <a:endParaRPr lang="vi-VN" sz="3000" dirty="0">
              <a:solidFill>
                <a:schemeClr val="bg1"/>
              </a:solidFill>
              <a:latin typeface="+mj-lt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00937" y="2316525"/>
            <a:ext cx="5542124" cy="17235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00925" y="4202999"/>
            <a:ext cx="5542114" cy="22778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8</a:t>
            </a:fld>
            <a:endParaRPr spc="30" dirty="0"/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384725" y="648103"/>
            <a:ext cx="276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3691" y="1594418"/>
            <a:ext cx="46888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0680" algn="l"/>
              </a:tabLst>
            </a:pPr>
            <a:r>
              <a:rPr sz="3000" spc="-60" dirty="0">
                <a:solidFill>
                  <a:schemeClr val="bg1"/>
                </a:solidFill>
                <a:latin typeface="Times New Roman"/>
                <a:cs typeface="Times New Roman"/>
              </a:rPr>
              <a:t>-	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Docker </a:t>
            </a:r>
            <a:r>
              <a:rPr sz="3000" spc="-45" dirty="0">
                <a:solidFill>
                  <a:schemeClr val="bg1"/>
                </a:solidFill>
                <a:latin typeface="Times New Roman"/>
                <a:cs typeface="Times New Roman"/>
              </a:rPr>
              <a:t>vs </a:t>
            </a:r>
            <a:r>
              <a:rPr sz="3000" spc="45" dirty="0">
                <a:solidFill>
                  <a:schemeClr val="bg1"/>
                </a:solidFill>
                <a:latin typeface="Times New Roman"/>
                <a:cs typeface="Times New Roman"/>
              </a:rPr>
              <a:t>Virtual</a:t>
            </a:r>
            <a:r>
              <a:rPr sz="3000" spc="-9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3000" spc="75" dirty="0">
                <a:solidFill>
                  <a:schemeClr val="bg1"/>
                </a:solidFill>
                <a:latin typeface="Times New Roman"/>
                <a:cs typeface="Times New Roman"/>
              </a:rPr>
              <a:t>Machine</a:t>
            </a:r>
            <a:endParaRPr sz="30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03975" y="2390200"/>
            <a:ext cx="6936074" cy="33763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35"/>
              </a:spcBef>
            </a:pPr>
            <a:fld id="{81D60167-4931-47E6-BA6A-407CBD079E47}" type="slidenum">
              <a:rPr spc="30" dirty="0"/>
              <a:t>9</a:t>
            </a:fld>
            <a:endParaRPr spc="30" dirty="0"/>
          </a:p>
        </p:txBody>
      </p:sp>
      <p:sp>
        <p:nvSpPr>
          <p:cNvPr id="6" name="object 2"/>
          <p:cNvSpPr txBox="1">
            <a:spLocks/>
          </p:cNvSpPr>
          <p:nvPr/>
        </p:nvSpPr>
        <p:spPr>
          <a:xfrm>
            <a:off x="384725" y="648103"/>
            <a:ext cx="276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kern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D966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</TotalTime>
  <Words>955</Words>
  <Application>Microsoft Office PowerPoint</Application>
  <PresentationFormat>On-screen Show (4:3)</PresentationFormat>
  <Paragraphs>261</Paragraphs>
  <Slides>55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Arial</vt:lpstr>
      <vt:lpstr>Arial Black</vt:lpstr>
      <vt:lpstr>Calibri</vt:lpstr>
      <vt:lpstr>Cambria</vt:lpstr>
      <vt:lpstr>MS PMincho</vt:lpstr>
      <vt:lpstr>Times New Roman</vt:lpstr>
      <vt:lpstr>Trebuchet MS</vt:lpstr>
      <vt:lpstr>Office Theme</vt:lpstr>
      <vt:lpstr>Docker</vt:lpstr>
      <vt:lpstr>Mục lục</vt:lpstr>
      <vt:lpstr>Docker</vt:lpstr>
      <vt:lpstr>Docker là gì?</vt:lpstr>
      <vt:lpstr>Docker là gì?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Docker giải quyết vấn đề gì?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Hiểu về Docker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Docker compose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</dc:title>
  <cp:lastModifiedBy>Phạm Công Anh</cp:lastModifiedBy>
  <cp:revision>65</cp:revision>
  <dcterms:created xsi:type="dcterms:W3CDTF">2019-05-06T14:34:34Z</dcterms:created>
  <dcterms:modified xsi:type="dcterms:W3CDTF">2019-05-06T16:32:05Z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